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64" r:id="rId2"/>
    <p:sldId id="313" r:id="rId3"/>
    <p:sldId id="333" r:id="rId4"/>
    <p:sldId id="289" r:id="rId5"/>
    <p:sldId id="281" r:id="rId6"/>
    <p:sldId id="334" r:id="rId7"/>
    <p:sldId id="335" r:id="rId8"/>
    <p:sldId id="287" r:id="rId9"/>
    <p:sldId id="290" r:id="rId10"/>
    <p:sldId id="324" r:id="rId11"/>
    <p:sldId id="336" r:id="rId12"/>
    <p:sldId id="332" r:id="rId13"/>
    <p:sldId id="296" r:id="rId14"/>
    <p:sldId id="297" r:id="rId15"/>
    <p:sldId id="298" r:id="rId16"/>
    <p:sldId id="291" r:id="rId17"/>
    <p:sldId id="299" r:id="rId18"/>
    <p:sldId id="301" r:id="rId19"/>
    <p:sldId id="294" r:id="rId20"/>
    <p:sldId id="328" r:id="rId21"/>
    <p:sldId id="293" r:id="rId22"/>
    <p:sldId id="302" r:id="rId23"/>
    <p:sldId id="330" r:id="rId24"/>
    <p:sldId id="331" r:id="rId25"/>
    <p:sldId id="329" r:id="rId26"/>
    <p:sldId id="303" r:id="rId27"/>
    <p:sldId id="304" r:id="rId28"/>
    <p:sldId id="305" r:id="rId29"/>
    <p:sldId id="306" r:id="rId30"/>
    <p:sldId id="307" r:id="rId31"/>
    <p:sldId id="309" r:id="rId32"/>
    <p:sldId id="310" r:id="rId33"/>
    <p:sldId id="323" r:id="rId34"/>
    <p:sldId id="318" r:id="rId35"/>
    <p:sldId id="319" r:id="rId36"/>
    <p:sldId id="320" r:id="rId37"/>
    <p:sldId id="321" r:id="rId38"/>
    <p:sldId id="322" r:id="rId39"/>
    <p:sldId id="325" r:id="rId40"/>
    <p:sldId id="326" r:id="rId41"/>
    <p:sldId id="338" r:id="rId42"/>
    <p:sldId id="339" r:id="rId43"/>
    <p:sldId id="327" r:id="rId44"/>
    <p:sldId id="337" r:id="rId45"/>
    <p:sldId id="280" r:id="rId46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Reiter" initials="KR" lastIdx="1" clrIdx="0">
    <p:extLst>
      <p:ext uri="{19B8F6BF-5375-455C-9EA6-DF929625EA0E}">
        <p15:presenceInfo xmlns:p15="http://schemas.microsoft.com/office/powerpoint/2012/main" userId="164d82faa64347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400"/>
    <a:srgbClr val="FF8400"/>
    <a:srgbClr val="73D6FF"/>
    <a:srgbClr val="FF84FF"/>
    <a:srgbClr val="FF8401"/>
    <a:srgbClr val="FF0000"/>
    <a:srgbClr val="0000FF"/>
    <a:srgbClr val="FA8214"/>
    <a:srgbClr val="1B9783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411" autoAdjust="0"/>
  </p:normalViewPr>
  <p:slideViewPr>
    <p:cSldViewPr>
      <p:cViewPr varScale="1">
        <p:scale>
          <a:sx n="74" d="100"/>
          <a:sy n="74" d="100"/>
        </p:scale>
        <p:origin x="1008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8574" y="508478"/>
            <a:ext cx="2734805" cy="3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36576" y="9407683"/>
            <a:ext cx="3076262" cy="8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5" y="205116"/>
            <a:ext cx="999196" cy="50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83568" y="3320179"/>
            <a:ext cx="76328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Seminar </a:t>
            </a:r>
            <a:r>
              <a:rPr lang="en-US" sz="1600" dirty="0" err="1" smtClean="0">
                <a:solidFill>
                  <a:schemeClr val="bg1"/>
                </a:solidFill>
              </a:rPr>
              <a:t>über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Theoretische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Chemie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b="0" i="0" kern="1200" dirty="0" err="1" smtClean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rPr>
              <a:t>im</a:t>
            </a:r>
            <a:r>
              <a:rPr lang="en-US" sz="1600" b="0" i="0" kern="1200" dirty="0" smtClean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600" b="0" i="0" kern="1200" dirty="0" err="1" smtClean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rPr>
              <a:t>Sommersemester</a:t>
            </a:r>
            <a:r>
              <a:rPr lang="en-US" sz="1600" b="0" i="0" kern="1200" dirty="0" smtClean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rPr>
              <a:t> 2018 </a:t>
            </a:r>
            <a:endParaRPr lang="de-DE" altLang="de-DE" sz="160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638175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Prof. Manfred Wilhelm - MGK</a:t>
            </a:r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smtClean="0"/>
              <a:t>Prof. Manfred Wilhelm - MGK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Karlsruhe Institute of Technology (KIT).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de-DE" altLang="de-DE" sz="900" dirty="0"/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 dirty="0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/>
        </p:nvSpPr>
        <p:spPr bwMode="auto">
          <a:xfrm>
            <a:off x="612775" y="6445250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3502721D-4FB2-44E6-8ECB-01285A512724}" type="datetime1">
              <a:rPr lang="de-DE" altLang="de-DE" sz="900" smtClean="0"/>
              <a:pPr eaLnBrk="1" hangingPunct="1">
                <a:defRPr/>
              </a:pPr>
              <a:t>08.05.2018</a:t>
            </a:fld>
            <a:endParaRPr lang="de-DE" altLang="de-DE" sz="900" dirty="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dirty="0" smtClean="0"/>
              <a:t>Kevin Reiter</a:t>
            </a:r>
            <a:endParaRPr lang="de-DE" alt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23.xml"/><Relationship Id="rId7" Type="http://schemas.openxmlformats.org/officeDocument/2006/relationships/image" Target="../media/image46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27.xml"/><Relationship Id="rId7" Type="http://schemas.openxmlformats.org/officeDocument/2006/relationships/image" Target="../media/image50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2.jpg"/><Relationship Id="rId7" Type="http://schemas.openxmlformats.org/officeDocument/2006/relationships/image" Target="../media/image66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7" Type="http://schemas.openxmlformats.org/officeDocument/2006/relationships/image" Target="../media/image76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82.jpeg"/><Relationship Id="rId7" Type="http://schemas.openxmlformats.org/officeDocument/2006/relationships/image" Target="../media/image86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4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tags" Target="../tags/tag2.xml"/><Relationship Id="rId16" Type="http://schemas.openxmlformats.org/officeDocument/2006/relationships/image" Target="../media/image1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5" Type="http://schemas.openxmlformats.org/officeDocument/2006/relationships/image" Target="../media/image16.png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91.jpeg"/><Relationship Id="rId7" Type="http://schemas.openxmlformats.org/officeDocument/2006/relationships/image" Target="../media/image94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png"/><Relationship Id="rId4" Type="http://schemas.openxmlformats.org/officeDocument/2006/relationships/image" Target="../media/image11.png"/><Relationship Id="rId9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104.png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104.png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24.w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21.wmf"/><Relationship Id="rId1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5.png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20.wmf"/><Relationship Id="rId19" Type="http://schemas.openxmlformats.org/officeDocument/2006/relationships/oleObject" Target="../embeddings/oleObject7.bin"/><Relationship Id="rId4" Type="http://schemas.openxmlformats.org/officeDocument/2006/relationships/image" Target="../media/image4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22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104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8.png"/><Relationship Id="rId3" Type="http://schemas.openxmlformats.org/officeDocument/2006/relationships/tags" Target="../tags/tag9.xml"/><Relationship Id="rId7" Type="http://schemas.openxmlformats.org/officeDocument/2006/relationships/image" Target="../media/image4.png"/><Relationship Id="rId12" Type="http://schemas.openxmlformats.org/officeDocument/2006/relationships/image" Target="../media/image27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4" Type="http://schemas.openxmlformats.org/officeDocument/2006/relationships/tags" Target="../tags/tag10.xml"/><Relationship Id="rId9" Type="http://schemas.openxmlformats.org/officeDocument/2006/relationships/image" Target="../media/image6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3.png"/><Relationship Id="rId3" Type="http://schemas.openxmlformats.org/officeDocument/2006/relationships/tags" Target="../tags/tag13.xml"/><Relationship Id="rId7" Type="http://schemas.openxmlformats.org/officeDocument/2006/relationships/image" Target="../media/image4.png"/><Relationship Id="rId12" Type="http://schemas.openxmlformats.org/officeDocument/2006/relationships/image" Target="../media/image3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11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0.png"/><Relationship Id="rId4" Type="http://schemas.openxmlformats.org/officeDocument/2006/relationships/tags" Target="../tags/tag14.xml"/><Relationship Id="rId9" Type="http://schemas.openxmlformats.org/officeDocument/2006/relationships/image" Target="../media/image6.pn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6.png"/><Relationship Id="rId3" Type="http://schemas.openxmlformats.org/officeDocument/2006/relationships/tags" Target="../tags/tag16.xml"/><Relationship Id="rId7" Type="http://schemas.openxmlformats.org/officeDocument/2006/relationships/image" Target="../media/image3.png"/><Relationship Id="rId12" Type="http://schemas.openxmlformats.org/officeDocument/2006/relationships/image" Target="../media/image35.wmf"/><Relationship Id="rId2" Type="http://schemas.openxmlformats.org/officeDocument/2006/relationships/tags" Target="../tags/tag15.xml"/><Relationship Id="rId16" Type="http://schemas.openxmlformats.org/officeDocument/2006/relationships/image" Target="../media/image39.png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8.bin"/><Relationship Id="rId5" Type="http://schemas.openxmlformats.org/officeDocument/2006/relationships/tags" Target="../tags/tag18.xml"/><Relationship Id="rId15" Type="http://schemas.openxmlformats.org/officeDocument/2006/relationships/image" Target="../media/image38.png"/><Relationship Id="rId10" Type="http://schemas.openxmlformats.org/officeDocument/2006/relationships/image" Target="../media/image6.png"/><Relationship Id="rId4" Type="http://schemas.openxmlformats.org/officeDocument/2006/relationships/tags" Target="../tags/tag17.xml"/><Relationship Id="rId9" Type="http://schemas.openxmlformats.org/officeDocument/2006/relationships/image" Target="../media/image5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77826" y="764705"/>
            <a:ext cx="8658670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400" dirty="0"/>
              <a:t>Latest developments in the module MPSHIFT and </a:t>
            </a: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magnetically </a:t>
            </a:r>
            <a:r>
              <a:rPr lang="en-US" sz="2400" dirty="0"/>
              <a:t>induced ring currents in toroidal carbon </a:t>
            </a:r>
            <a:r>
              <a:rPr lang="en-US" sz="2400" dirty="0" smtClean="0"/>
              <a:t>nanotubes</a:t>
            </a:r>
            <a:endParaRPr lang="de-DE" altLang="de-DE" sz="1600" dirty="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de-DE" altLang="de-DE" sz="1600" dirty="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de-DE" altLang="de-DE" sz="1600" dirty="0" smtClean="0">
                <a:solidFill>
                  <a:schemeClr val="tx2"/>
                </a:solidFill>
              </a:rPr>
              <a:t>Kevin Reiter</a:t>
            </a:r>
            <a:endParaRPr lang="en-US" altLang="de-DE" sz="1600" dirty="0">
              <a:solidFill>
                <a:schemeClr val="tx2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1" y="3830108"/>
            <a:ext cx="2296616" cy="229661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r="49947"/>
          <a:stretch/>
        </p:blipFill>
        <p:spPr>
          <a:xfrm>
            <a:off x="2771800" y="3832811"/>
            <a:ext cx="2340467" cy="229391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3" y="4496398"/>
            <a:ext cx="2258236" cy="172755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789040"/>
            <a:ext cx="1944216" cy="1787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908720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kern="0" dirty="0" smtClean="0"/>
              <a:t>heavy </a:t>
            </a:r>
            <a:r>
              <a:rPr lang="en-US" sz="1800" kern="0" dirty="0"/>
              <a:t>elements (Z&gt;36): relativistic core potentials</a:t>
            </a:r>
          </a:p>
          <a:p>
            <a:pPr>
              <a:lnSpc>
                <a:spcPct val="150000"/>
              </a:lnSpc>
            </a:pPr>
            <a:r>
              <a:rPr lang="en-US" sz="1800" kern="0" dirty="0" smtClean="0"/>
              <a:t>environmental </a:t>
            </a:r>
            <a:r>
              <a:rPr lang="en-US" sz="1800" kern="0" dirty="0"/>
              <a:t>/ solvent effects: COSMO-Model</a:t>
            </a:r>
            <a:br>
              <a:rPr lang="en-US" sz="1800" kern="0" dirty="0"/>
            </a:br>
            <a:r>
              <a:rPr lang="en-US" sz="1800" kern="0" dirty="0" smtClean="0"/>
              <a:t>+ </a:t>
            </a:r>
            <a:r>
              <a:rPr lang="en-US" sz="1800" kern="0" dirty="0"/>
              <a:t>point charge model, + Gaussian smeared charge model</a:t>
            </a:r>
          </a:p>
          <a:p>
            <a:pPr>
              <a:lnSpc>
                <a:spcPct val="150000"/>
              </a:lnSpc>
            </a:pPr>
            <a:r>
              <a:rPr lang="en-US" sz="1800" kern="0" dirty="0" smtClean="0"/>
              <a:t>efficiency: RI-J approximation</a:t>
            </a:r>
            <a:br>
              <a:rPr lang="en-US" sz="1800" kern="0" dirty="0" smtClean="0"/>
            </a:br>
            <a:r>
              <a:rPr lang="en-US" sz="1800" kern="0" dirty="0" smtClean="0"/>
              <a:t>+ multipole-accelerated RI-J (MARI-J) approximation</a:t>
            </a:r>
            <a:br>
              <a:rPr lang="en-US" sz="1800" kern="0" dirty="0" smtClean="0"/>
            </a:br>
            <a:r>
              <a:rPr lang="en-US" sz="1800" kern="0" dirty="0" smtClean="0"/>
              <a:t>+ efficient integral screening for Hartree-</a:t>
            </a:r>
            <a:r>
              <a:rPr lang="en-US" sz="1800" kern="0" dirty="0" err="1" smtClean="0"/>
              <a:t>Fock</a:t>
            </a:r>
            <a:r>
              <a:rPr lang="en-US" sz="1800" kern="0" dirty="0"/>
              <a:t> exchange</a:t>
            </a:r>
            <a:br>
              <a:rPr lang="en-US" sz="1800" kern="0" dirty="0"/>
            </a:br>
            <a:r>
              <a:rPr lang="en-US" sz="1800" kern="0" dirty="0" smtClean="0"/>
              <a:t>+ </a:t>
            </a:r>
            <a:r>
              <a:rPr lang="en-US" sz="1800" kern="0" dirty="0"/>
              <a:t>linear-scaling DFT routines </a:t>
            </a:r>
            <a:r>
              <a:rPr lang="en-US" sz="1800" kern="0" dirty="0" smtClean="0"/>
              <a:t>(+ meta-GGA-functionals)</a:t>
            </a:r>
            <a:br>
              <a:rPr lang="en-US" sz="1800" kern="0" dirty="0" smtClean="0"/>
            </a:br>
            <a:r>
              <a:rPr lang="en-US" sz="1800" kern="0" dirty="0" smtClean="0"/>
              <a:t>+ moderate parallelization</a:t>
            </a:r>
          </a:p>
          <a:p>
            <a:pPr>
              <a:lnSpc>
                <a:spcPct val="150000"/>
              </a:lnSpc>
            </a:pPr>
            <a:r>
              <a:rPr lang="en-US" sz="1800" kern="0" dirty="0" smtClean="0"/>
              <a:t>(Vibrational </a:t>
            </a:r>
            <a:r>
              <a:rPr lang="en-US" sz="1800" kern="0" dirty="0"/>
              <a:t>Circular Dichroism (VCD) </a:t>
            </a:r>
            <a:r>
              <a:rPr lang="en-US" sz="1800" kern="0" dirty="0" smtClean="0"/>
              <a:t>spectra)</a:t>
            </a:r>
          </a:p>
          <a:p>
            <a:endParaRPr lang="de-DE" sz="1800" kern="0" dirty="0" smtClean="0"/>
          </a:p>
          <a:p>
            <a:endParaRPr lang="de-DE" sz="1800" kern="0" dirty="0" smtClean="0"/>
          </a:p>
          <a:p>
            <a:pPr marL="0" indent="0">
              <a:buNone/>
            </a:pPr>
            <a:r>
              <a:rPr lang="de-DE" sz="1800" kern="0" dirty="0"/>
              <a:t> </a:t>
            </a:r>
            <a:r>
              <a:rPr lang="de-DE" sz="1800" kern="0" dirty="0" smtClean="0"/>
              <a:t>        </a:t>
            </a:r>
            <a:endParaRPr lang="en-US" kern="0" dirty="0"/>
          </a:p>
          <a:p>
            <a:pPr marL="0" indent="0">
              <a:lnSpc>
                <a:spcPct val="150000"/>
              </a:lnSpc>
              <a:buNone/>
            </a:pPr>
            <a:endParaRPr lang="de-DE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390525" y="332656"/>
            <a:ext cx="826544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Implementation - summary</a:t>
            </a:r>
            <a:endParaRPr lang="en-US" kern="0" dirty="0">
              <a:solidFill>
                <a:srgbClr val="FF0000"/>
              </a:solidFill>
            </a:endParaRPr>
          </a:p>
        </p:txBody>
      </p:sp>
      <p:sp>
        <p:nvSpPr>
          <p:cNvPr id="6" name="Pfeil nach rechts 5"/>
          <p:cNvSpPr/>
          <p:nvPr/>
        </p:nvSpPr>
        <p:spPr>
          <a:xfrm>
            <a:off x="390525" y="5586958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/>
          <p:cNvSpPr txBox="1"/>
          <p:nvPr/>
        </p:nvSpPr>
        <p:spPr>
          <a:xfrm>
            <a:off x="1083844" y="5445224"/>
            <a:ext cx="6878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kern="0" dirty="0"/>
              <a:t>These </a:t>
            </a:r>
            <a:r>
              <a:rPr lang="de-DE" kern="0" dirty="0" err="1"/>
              <a:t>implementations</a:t>
            </a:r>
            <a:r>
              <a:rPr lang="de-DE" kern="0" dirty="0"/>
              <a:t> </a:t>
            </a:r>
            <a:r>
              <a:rPr lang="de-DE" kern="0" dirty="0" err="1"/>
              <a:t>made</a:t>
            </a:r>
            <a:r>
              <a:rPr lang="de-DE" kern="0" dirty="0"/>
              <a:t> </a:t>
            </a:r>
            <a:r>
              <a:rPr lang="de-DE" kern="0" dirty="0" err="1"/>
              <a:t>the</a:t>
            </a:r>
            <a:r>
              <a:rPr lang="de-DE" kern="0" dirty="0"/>
              <a:t> </a:t>
            </a:r>
            <a:r>
              <a:rPr lang="de-DE" kern="0" dirty="0" err="1"/>
              <a:t>following</a:t>
            </a:r>
            <a:r>
              <a:rPr lang="de-DE" kern="0" dirty="0"/>
              <a:t> MPSHIFT </a:t>
            </a:r>
            <a:r>
              <a:rPr lang="de-DE" kern="0" dirty="0" err="1"/>
              <a:t>and</a:t>
            </a:r>
            <a:r>
              <a:rPr lang="de-DE" kern="0" dirty="0"/>
              <a:t> GIMIC </a:t>
            </a:r>
            <a:endParaRPr lang="de-DE" kern="0" dirty="0" smtClean="0"/>
          </a:p>
          <a:p>
            <a:r>
              <a:rPr lang="de-DE" kern="0" dirty="0" err="1" smtClean="0"/>
              <a:t>calculations</a:t>
            </a:r>
            <a:r>
              <a:rPr lang="de-DE" kern="0" dirty="0" smtClean="0"/>
              <a:t> </a:t>
            </a:r>
            <a:r>
              <a:rPr lang="de-DE" kern="0" dirty="0" err="1"/>
              <a:t>possible</a:t>
            </a:r>
            <a:endParaRPr lang="de-DE" kern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70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GIMIC calculations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1" r="22760"/>
          <a:stretch/>
        </p:blipFill>
        <p:spPr>
          <a:xfrm>
            <a:off x="4710311" y="1337382"/>
            <a:ext cx="4288885" cy="4338256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0" r="21240"/>
          <a:stretch/>
        </p:blipFill>
        <p:spPr>
          <a:xfrm>
            <a:off x="173493" y="1340768"/>
            <a:ext cx="4536818" cy="433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1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GIMIC calculations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GIMIC: Gauge-</a:t>
            </a:r>
            <a:r>
              <a:rPr lang="de-DE" dirty="0" err="1" smtClean="0"/>
              <a:t>Including</a:t>
            </a:r>
            <a:r>
              <a:rPr lang="de-DE" dirty="0" smtClean="0"/>
              <a:t> </a:t>
            </a:r>
            <a:r>
              <a:rPr lang="de-DE" dirty="0" err="1" smtClean="0"/>
              <a:t>Magnetically</a:t>
            </a:r>
            <a:r>
              <a:rPr lang="de-DE" dirty="0" smtClean="0"/>
              <a:t> </a:t>
            </a:r>
            <a:r>
              <a:rPr lang="de-DE" dirty="0" err="1" smtClean="0"/>
              <a:t>Induced</a:t>
            </a:r>
            <a:r>
              <a:rPr lang="de-DE" dirty="0" smtClean="0"/>
              <a:t> </a:t>
            </a:r>
            <a:r>
              <a:rPr lang="de-DE" dirty="0" err="1" smtClean="0"/>
              <a:t>Currents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Corresponding</a:t>
            </a:r>
            <a:r>
              <a:rPr lang="de-DE" dirty="0" smtClean="0"/>
              <a:t> </a:t>
            </a:r>
            <a:r>
              <a:rPr lang="de-DE" dirty="0" err="1" smtClean="0"/>
              <a:t>Biot-Savart</a:t>
            </a:r>
            <a:r>
              <a:rPr lang="de-DE" dirty="0" smtClean="0"/>
              <a:t> </a:t>
            </a:r>
            <a:r>
              <a:rPr lang="de-DE" dirty="0" err="1" smtClean="0"/>
              <a:t>expression</a:t>
            </a:r>
            <a:r>
              <a:rPr lang="de-DE" dirty="0" smtClean="0"/>
              <a:t>: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611560" y="5847655"/>
            <a:ext cx="818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Sundholm, D.; </a:t>
            </a:r>
            <a:r>
              <a:rPr lang="en-US" sz="1200" dirty="0" err="1" smtClean="0"/>
              <a:t>Fliegl</a:t>
            </a:r>
            <a:r>
              <a:rPr lang="en-US" sz="1200" dirty="0" smtClean="0"/>
              <a:t>, H.; Berger, R. J. Calculations of magnetically induced current densities: theory and applications. </a:t>
            </a:r>
          </a:p>
          <a:p>
            <a:r>
              <a:rPr lang="en-US" sz="1200" dirty="0" smtClean="0"/>
              <a:t>WIREs </a:t>
            </a:r>
            <a:r>
              <a:rPr lang="en-US" sz="1200" dirty="0" err="1" smtClean="0"/>
              <a:t>Comput</a:t>
            </a:r>
            <a:r>
              <a:rPr lang="en-US" sz="1200" dirty="0" smtClean="0"/>
              <a:t>. Mol. Sci. </a:t>
            </a:r>
            <a:r>
              <a:rPr lang="en-US" sz="1200" b="1" dirty="0" smtClean="0"/>
              <a:t>2016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pic>
        <p:nvPicPr>
          <p:cNvPr id="5" name="Grafik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2" y="2748511"/>
            <a:ext cx="5095445" cy="78192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723" y="4273143"/>
            <a:ext cx="4479660" cy="748388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003" y="5342378"/>
            <a:ext cx="406965" cy="18443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3377518" y="5220056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: Levi-</a:t>
            </a:r>
            <a:r>
              <a:rPr lang="de-DE" dirty="0" err="1" smtClean="0"/>
              <a:t>Civita</a:t>
            </a:r>
            <a:r>
              <a:rPr lang="de-DE" dirty="0" smtClean="0"/>
              <a:t> </a:t>
            </a:r>
            <a:r>
              <a:rPr lang="de-DE" dirty="0" err="1" smtClean="0"/>
              <a:t>permutation</a:t>
            </a:r>
            <a:r>
              <a:rPr lang="de-DE" dirty="0" smtClean="0"/>
              <a:t> </a:t>
            </a:r>
            <a:r>
              <a:rPr lang="de-DE" dirty="0" err="1" smtClean="0"/>
              <a:t>tensor</a:t>
            </a:r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167" y="1869732"/>
            <a:ext cx="1806192" cy="6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GIMIC calculations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Combining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equations</a:t>
            </a:r>
            <a:r>
              <a:rPr lang="de-DE" dirty="0" smtClean="0"/>
              <a:t> </a:t>
            </a:r>
            <a:r>
              <a:rPr lang="de-DE" dirty="0" err="1" smtClean="0"/>
              <a:t>yields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GIMIC </a:t>
            </a:r>
            <a:r>
              <a:rPr lang="de-DE" dirty="0" err="1" smtClean="0"/>
              <a:t>equations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611561" y="5661248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Sundholm, D.; </a:t>
            </a:r>
            <a:r>
              <a:rPr lang="en-US" sz="1200" dirty="0" err="1" smtClean="0"/>
              <a:t>Fliegl</a:t>
            </a:r>
            <a:r>
              <a:rPr lang="en-US" sz="1200" dirty="0" smtClean="0"/>
              <a:t>, H.; Berger, R. J. Calculations of magnetically induced current densities: theory and applications. WIREs </a:t>
            </a:r>
            <a:r>
              <a:rPr lang="en-US" sz="1200" dirty="0" err="1" smtClean="0"/>
              <a:t>Comput</a:t>
            </a:r>
            <a:r>
              <a:rPr lang="en-US" sz="1200" dirty="0" smtClean="0"/>
              <a:t>. Mol. Sci. </a:t>
            </a:r>
            <a:r>
              <a:rPr lang="en-US" sz="1200" b="1" dirty="0" smtClean="0"/>
              <a:t>2016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48" y="3645024"/>
            <a:ext cx="3491880" cy="260617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772816"/>
            <a:ext cx="8679003" cy="73410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73" y="2639972"/>
            <a:ext cx="7643451" cy="78902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15616" y="3791416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: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order</a:t>
            </a:r>
            <a:r>
              <a:rPr lang="de-DE" dirty="0" smtClean="0"/>
              <a:t> </a:t>
            </a:r>
            <a:r>
              <a:rPr lang="de-DE" dirty="0" err="1" smtClean="0"/>
              <a:t>magnetically</a:t>
            </a:r>
            <a:r>
              <a:rPr lang="de-DE" dirty="0" smtClean="0"/>
              <a:t> </a:t>
            </a:r>
            <a:r>
              <a:rPr lang="de-DE" dirty="0" err="1" smtClean="0"/>
              <a:t>induced</a:t>
            </a:r>
            <a:r>
              <a:rPr lang="de-DE" dirty="0" smtClean="0"/>
              <a:t> </a:t>
            </a:r>
          </a:p>
          <a:p>
            <a:r>
              <a:rPr lang="de-DE" dirty="0" smtClean="0"/>
              <a:t> 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density</a:t>
            </a:r>
            <a:endParaRPr lang="en-US" dirty="0"/>
          </a:p>
        </p:txBody>
      </p:sp>
      <p:pic>
        <p:nvPicPr>
          <p:cNvPr id="17" name="Grafik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4" y="3836359"/>
            <a:ext cx="924205" cy="2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5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densit</a:t>
            </a:r>
            <a:r>
              <a:rPr lang="de-DE" dirty="0" err="1"/>
              <a:t>y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" b="-540"/>
          <a:stretch/>
        </p:blipFill>
        <p:spPr>
          <a:xfrm>
            <a:off x="1115616" y="983010"/>
            <a:ext cx="6777455" cy="4894262"/>
          </a:xfrm>
        </p:spPr>
      </p:pic>
      <p:sp>
        <p:nvSpPr>
          <p:cNvPr id="5" name="Textfeld 4"/>
          <p:cNvSpPr txBox="1"/>
          <p:nvPr/>
        </p:nvSpPr>
        <p:spPr>
          <a:xfrm>
            <a:off x="611560" y="5847655"/>
            <a:ext cx="818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Sundholm, D.; </a:t>
            </a:r>
            <a:r>
              <a:rPr lang="en-US" sz="1200" dirty="0" err="1" smtClean="0"/>
              <a:t>Fliegl</a:t>
            </a:r>
            <a:r>
              <a:rPr lang="en-US" sz="1200" dirty="0" smtClean="0"/>
              <a:t>, H.; Berger, R. J. Calculations of magnetically induced current densities: theory and applications. </a:t>
            </a:r>
          </a:p>
          <a:p>
            <a:r>
              <a:rPr lang="en-US" sz="1200" dirty="0" smtClean="0"/>
              <a:t>WIREs </a:t>
            </a:r>
            <a:r>
              <a:rPr lang="en-US" sz="1200" dirty="0" err="1" smtClean="0"/>
              <a:t>Comput</a:t>
            </a:r>
            <a:r>
              <a:rPr lang="en-US" sz="1200" dirty="0" smtClean="0"/>
              <a:t>. Mol. Sci. </a:t>
            </a:r>
            <a:r>
              <a:rPr lang="en-US" sz="1200" b="1" dirty="0" smtClean="0"/>
              <a:t>2016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69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Integration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density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8" y="1628800"/>
            <a:ext cx="2135661" cy="323807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72" y="2103127"/>
            <a:ext cx="2967648" cy="228942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713358"/>
            <a:ext cx="3019791" cy="306896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11560" y="5847655"/>
            <a:ext cx="818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Sundholm, D.; </a:t>
            </a:r>
            <a:r>
              <a:rPr lang="en-US" sz="1200" dirty="0" err="1" smtClean="0"/>
              <a:t>Fliegl</a:t>
            </a:r>
            <a:r>
              <a:rPr lang="en-US" sz="1200" dirty="0" smtClean="0"/>
              <a:t>, H.; Berger, R. J. Calculations of magnetically induced current densities: theory and applications. </a:t>
            </a:r>
          </a:p>
          <a:p>
            <a:r>
              <a:rPr lang="en-US" sz="1200" dirty="0" smtClean="0"/>
              <a:t>WIREs </a:t>
            </a:r>
            <a:r>
              <a:rPr lang="en-US" sz="1200" dirty="0" err="1" smtClean="0"/>
              <a:t>Comput</a:t>
            </a:r>
            <a:r>
              <a:rPr lang="en-US" sz="1200" dirty="0" smtClean="0"/>
              <a:t>. Mol. Sci. </a:t>
            </a:r>
            <a:r>
              <a:rPr lang="en-US" sz="1200" b="1" dirty="0" smtClean="0"/>
              <a:t>2016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399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/>
              <a:t>Application: [</a:t>
            </a:r>
            <a:r>
              <a:rPr lang="en-US" dirty="0" smtClean="0"/>
              <a:t>Hg</a:t>
            </a:r>
            <a:r>
              <a:rPr lang="en-US" baseline="-25000" dirty="0" smtClean="0"/>
              <a:t>8</a:t>
            </a:r>
            <a:r>
              <a:rPr lang="en-US" dirty="0" smtClean="0"/>
              <a:t>Te</a:t>
            </a:r>
            <a:r>
              <a:rPr lang="en-US" baseline="-25000" dirty="0" smtClean="0"/>
              <a:t>8</a:t>
            </a:r>
            <a:r>
              <a:rPr lang="en-US" dirty="0" smtClean="0"/>
              <a:t>(Te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r>
              <a:rPr lang="en-US" baseline="-25000" dirty="0" smtClean="0"/>
              <a:t>4</a:t>
            </a:r>
            <a:r>
              <a:rPr lang="en-US" dirty="0" smtClean="0"/>
              <a:t>]</a:t>
            </a:r>
            <a:r>
              <a:rPr lang="en-US" baseline="30000" dirty="0" smtClean="0"/>
              <a:t>8</a:t>
            </a:r>
            <a:r>
              <a:rPr lang="en-US" baseline="30000" dirty="0"/>
              <a:t>–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39552" y="971436"/>
            <a:ext cx="420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Hg</a:t>
            </a:r>
            <a:r>
              <a:rPr lang="en-US" baseline="-25000" dirty="0" smtClean="0"/>
              <a:t>8</a:t>
            </a:r>
            <a:r>
              <a:rPr lang="en-US" dirty="0" smtClean="0"/>
              <a:t>Te</a:t>
            </a:r>
            <a:r>
              <a:rPr lang="en-US" baseline="-25000" dirty="0" smtClean="0"/>
              <a:t>8</a:t>
            </a:r>
            <a:r>
              <a:rPr lang="en-US" dirty="0" smtClean="0"/>
              <a:t>(Te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r>
              <a:rPr lang="en-US" baseline="-25000" dirty="0" smtClean="0"/>
              <a:t>4</a:t>
            </a:r>
            <a:r>
              <a:rPr lang="en-US" dirty="0" smtClean="0"/>
              <a:t>]</a:t>
            </a:r>
            <a:r>
              <a:rPr lang="en-US" baseline="30000" dirty="0" smtClean="0"/>
              <a:t>8</a:t>
            </a:r>
            <a:r>
              <a:rPr lang="en-US" baseline="30000" dirty="0"/>
              <a:t>–</a:t>
            </a:r>
            <a:r>
              <a:rPr lang="en-US" dirty="0"/>
              <a:t>: </a:t>
            </a:r>
            <a:r>
              <a:rPr lang="en-US" dirty="0" smtClean="0"/>
              <a:t>A Porphyrin </a:t>
            </a:r>
            <a:r>
              <a:rPr lang="en-US" dirty="0" err="1" smtClean="0"/>
              <a:t>analogon</a:t>
            </a:r>
            <a:r>
              <a:rPr lang="en-US" dirty="0" smtClean="0"/>
              <a:t>?</a:t>
            </a:r>
            <a:endParaRPr lang="de-DE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8" t="80419" r="52539" b="1628"/>
          <a:stretch/>
        </p:blipFill>
        <p:spPr>
          <a:xfrm>
            <a:off x="683568" y="1348430"/>
            <a:ext cx="1781667" cy="1648522"/>
          </a:xfrm>
          <a:prstGeom prst="rect">
            <a:avLst/>
          </a:prstGeom>
        </p:spPr>
      </p:pic>
      <p:sp>
        <p:nvSpPr>
          <p:cNvPr id="24" name="Textfeld 23"/>
          <p:cNvSpPr txBox="1"/>
          <p:nvPr/>
        </p:nvSpPr>
        <p:spPr>
          <a:xfrm>
            <a:off x="3131840" y="1630541"/>
            <a:ext cx="480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Looks like </a:t>
            </a:r>
            <a:r>
              <a:rPr lang="de-DE" dirty="0" err="1" smtClean="0"/>
              <a:t>Porphyin</a:t>
            </a:r>
            <a:r>
              <a:rPr lang="de-DE" dirty="0" smtClean="0"/>
              <a:t> (</a:t>
            </a:r>
            <a:r>
              <a:rPr lang="de-DE" dirty="0" err="1" smtClean="0"/>
              <a:t>synthesis</a:t>
            </a:r>
            <a:r>
              <a:rPr lang="de-DE" dirty="0" smtClean="0"/>
              <a:t>: Dehnen, Marburg)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3188321" y="2134597"/>
            <a:ext cx="354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…but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electronically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different:</a:t>
            </a:r>
            <a:endParaRPr lang="de-DE" dirty="0"/>
          </a:p>
        </p:txBody>
      </p:sp>
      <p:sp>
        <p:nvSpPr>
          <p:cNvPr id="26" name="Rechteck 25"/>
          <p:cNvSpPr/>
          <p:nvPr/>
        </p:nvSpPr>
        <p:spPr>
          <a:xfrm>
            <a:off x="187082" y="5949280"/>
            <a:ext cx="87129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smtClean="0"/>
              <a:t>C. </a:t>
            </a:r>
            <a:r>
              <a:rPr lang="de-DE" sz="1200" dirty="0" err="1" smtClean="0"/>
              <a:t>Donsbach</a:t>
            </a:r>
            <a:r>
              <a:rPr lang="de-DE" sz="1200" dirty="0" smtClean="0"/>
              <a:t>,</a:t>
            </a:r>
            <a:r>
              <a:rPr lang="de-DE" sz="1200" baseline="30000" dirty="0"/>
              <a:t> </a:t>
            </a:r>
            <a:r>
              <a:rPr lang="de-DE" sz="1200" dirty="0" smtClean="0"/>
              <a:t>K. </a:t>
            </a:r>
            <a:r>
              <a:rPr lang="de-DE" sz="1200" dirty="0"/>
              <a:t>Reiter</a:t>
            </a:r>
            <a:r>
              <a:rPr lang="de-DE" sz="1200" dirty="0" smtClean="0"/>
              <a:t>, D. </a:t>
            </a:r>
            <a:r>
              <a:rPr lang="de-DE" sz="1200" dirty="0" err="1" smtClean="0"/>
              <a:t>Sundholm</a:t>
            </a:r>
            <a:r>
              <a:rPr lang="de-DE" sz="1200" dirty="0" smtClean="0"/>
              <a:t>, F. </a:t>
            </a:r>
            <a:r>
              <a:rPr lang="de-DE" sz="1200" dirty="0" err="1" smtClean="0"/>
              <a:t>Weigend</a:t>
            </a:r>
            <a:r>
              <a:rPr lang="de-DE" sz="1200" dirty="0" smtClean="0"/>
              <a:t>,</a:t>
            </a:r>
            <a:r>
              <a:rPr lang="de-DE" sz="1200" baseline="30000" dirty="0"/>
              <a:t> </a:t>
            </a:r>
            <a:r>
              <a:rPr lang="de-DE" sz="1200" dirty="0" smtClean="0"/>
              <a:t>S. Dehnen, </a:t>
            </a:r>
            <a:r>
              <a:rPr lang="de-DE" sz="1200" dirty="0" err="1" smtClean="0"/>
              <a:t>submitted</a:t>
            </a:r>
            <a:r>
              <a:rPr lang="de-DE" sz="1200" dirty="0"/>
              <a:t>.</a:t>
            </a:r>
          </a:p>
        </p:txBody>
      </p:sp>
      <p:grpSp>
        <p:nvGrpSpPr>
          <p:cNvPr id="27" name="Gruppieren 26"/>
          <p:cNvGrpSpPr/>
          <p:nvPr/>
        </p:nvGrpSpPr>
        <p:grpSpPr>
          <a:xfrm>
            <a:off x="187326" y="3009726"/>
            <a:ext cx="8235250" cy="2761426"/>
            <a:chOff x="187326" y="2566645"/>
            <a:chExt cx="8235250" cy="2761426"/>
          </a:xfrm>
        </p:grpSpPr>
        <p:sp>
          <p:nvSpPr>
            <p:cNvPr id="28" name="Textfeld 27"/>
            <p:cNvSpPr txBox="1"/>
            <p:nvPr/>
          </p:nvSpPr>
          <p:spPr>
            <a:xfrm>
              <a:off x="467544" y="2566645"/>
              <a:ext cx="7753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Ring </a:t>
              </a:r>
              <a:r>
                <a:rPr lang="de-DE" dirty="0" err="1" smtClean="0"/>
                <a:t>currents</a:t>
              </a:r>
              <a:r>
                <a:rPr lang="de-DE" dirty="0" smtClean="0"/>
                <a:t> </a:t>
              </a:r>
              <a:r>
                <a:rPr lang="de-DE" dirty="0" err="1" smtClean="0"/>
                <a:t>based</a:t>
              </a:r>
              <a:r>
                <a:rPr lang="de-DE" dirty="0" smtClean="0"/>
                <a:t> on </a:t>
              </a:r>
              <a:r>
                <a:rPr lang="de-DE" dirty="0" err="1" smtClean="0"/>
                <a:t>magentic</a:t>
              </a:r>
              <a:r>
                <a:rPr lang="de-DE" dirty="0" smtClean="0"/>
                <a:t> </a:t>
              </a:r>
              <a:r>
                <a:rPr lang="de-DE" dirty="0" err="1" smtClean="0"/>
                <a:t>response</a:t>
              </a:r>
              <a:r>
                <a:rPr lang="de-DE" dirty="0" smtClean="0"/>
                <a:t> </a:t>
              </a:r>
              <a:r>
                <a:rPr lang="de-DE" dirty="0" err="1" smtClean="0"/>
                <a:t>calculated</a:t>
              </a:r>
              <a:r>
                <a:rPr lang="de-DE" dirty="0" smtClean="0"/>
                <a:t> </a:t>
              </a:r>
              <a:r>
                <a:rPr lang="de-DE" dirty="0" err="1" smtClean="0"/>
                <a:t>with</a:t>
              </a:r>
              <a:r>
                <a:rPr lang="de-DE" dirty="0" smtClean="0"/>
                <a:t> TURBOMOLE (</a:t>
              </a:r>
              <a:r>
                <a:rPr lang="de-DE" dirty="0" err="1" smtClean="0"/>
                <a:t>feasible</a:t>
              </a:r>
              <a:endParaRPr lang="de-DE" dirty="0" smtClean="0"/>
            </a:p>
            <a:p>
              <a:r>
                <a:rPr lang="de-DE" dirty="0" err="1"/>
                <a:t>w</a:t>
              </a:r>
              <a:r>
                <a:rPr lang="de-DE" dirty="0" err="1" smtClean="0"/>
                <a:t>ith</a:t>
              </a:r>
              <a:r>
                <a:rPr lang="de-DE" dirty="0" smtClean="0"/>
                <a:t> </a:t>
              </a:r>
              <a:r>
                <a:rPr lang="de-DE" dirty="0" err="1" smtClean="0"/>
                <a:t>the</a:t>
              </a:r>
              <a:r>
                <a:rPr lang="de-DE" dirty="0"/>
                <a:t> </a:t>
              </a:r>
              <a:r>
                <a:rPr lang="de-DE" dirty="0" err="1"/>
                <a:t>n</a:t>
              </a:r>
              <a:r>
                <a:rPr lang="de-DE" dirty="0" err="1" smtClean="0"/>
                <a:t>ewly</a:t>
              </a:r>
              <a:r>
                <a:rPr lang="de-DE" dirty="0" smtClean="0"/>
                <a:t> </a:t>
              </a:r>
              <a:r>
                <a:rPr lang="de-DE" dirty="0" err="1" smtClean="0"/>
                <a:t>implented</a:t>
              </a:r>
              <a:r>
                <a:rPr lang="de-DE" dirty="0" smtClean="0"/>
                <a:t> </a:t>
              </a:r>
              <a:r>
                <a:rPr lang="de-DE" dirty="0" err="1" smtClean="0"/>
                <a:t>functionalities</a:t>
              </a:r>
              <a:r>
                <a:rPr lang="de-DE" dirty="0" smtClean="0"/>
                <a:t> ECPs, COSMO, meta-GGA-DFT, RI-J)  </a:t>
              </a:r>
              <a:endParaRPr lang="de-DE" dirty="0"/>
            </a:p>
          </p:txBody>
        </p:sp>
        <p:pic>
          <p:nvPicPr>
            <p:cNvPr id="29" name="Grafik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118" y="3491072"/>
              <a:ext cx="3744416" cy="1836999"/>
            </a:xfrm>
            <a:prstGeom prst="rect">
              <a:avLst/>
            </a:prstGeom>
          </p:spPr>
        </p:pic>
        <p:sp>
          <p:nvSpPr>
            <p:cNvPr id="30" name="Textfeld 29"/>
            <p:cNvSpPr txBox="1"/>
            <p:nvPr/>
          </p:nvSpPr>
          <p:spPr>
            <a:xfrm>
              <a:off x="187326" y="3729685"/>
              <a:ext cx="188718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</a:t>
              </a:r>
              <a:r>
                <a:rPr lang="en-US" dirty="0" smtClean="0"/>
                <a:t>Hg</a:t>
              </a:r>
              <a:r>
                <a:rPr lang="en-US" baseline="-25000" dirty="0" smtClean="0"/>
                <a:t>8</a:t>
              </a:r>
              <a:r>
                <a:rPr lang="en-US" dirty="0" smtClean="0"/>
                <a:t>Te</a:t>
              </a:r>
              <a:r>
                <a:rPr lang="en-US" baseline="-25000" dirty="0" smtClean="0"/>
                <a:t>8</a:t>
              </a:r>
              <a:r>
                <a:rPr lang="en-US" dirty="0" smtClean="0"/>
                <a:t>(Te</a:t>
              </a:r>
              <a:r>
                <a:rPr lang="en-US" baseline="-25000" dirty="0" smtClean="0"/>
                <a:t>2</a:t>
              </a:r>
              <a:r>
                <a:rPr lang="en-US" dirty="0" smtClean="0"/>
                <a:t>)</a:t>
              </a:r>
              <a:r>
                <a:rPr lang="en-US" baseline="-25000" dirty="0" smtClean="0"/>
                <a:t>4</a:t>
              </a:r>
              <a:r>
                <a:rPr lang="en-US" dirty="0" smtClean="0"/>
                <a:t>]</a:t>
              </a:r>
              <a:r>
                <a:rPr lang="en-US" baseline="30000" dirty="0" smtClean="0"/>
                <a:t>8–</a:t>
              </a:r>
              <a:r>
                <a:rPr lang="en-US" dirty="0" smtClean="0"/>
                <a:t>: </a:t>
              </a:r>
            </a:p>
            <a:p>
              <a:r>
                <a:rPr lang="en-US" dirty="0" smtClean="0"/>
                <a:t>(weak) local </a:t>
              </a:r>
            </a:p>
            <a:p>
              <a:r>
                <a:rPr lang="en-US" dirty="0" smtClean="0"/>
                <a:t>ring currents</a:t>
              </a:r>
            </a:p>
            <a:p>
              <a:r>
                <a:rPr lang="en-US" dirty="0" smtClean="0"/>
                <a:t>-&gt; non-aromatic</a:t>
              </a:r>
              <a:endParaRPr lang="de-DE" dirty="0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6804248" y="3748942"/>
              <a:ext cx="16183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Porphyrin:  </a:t>
              </a:r>
            </a:p>
            <a:p>
              <a:r>
                <a:rPr lang="en-US" dirty="0" smtClean="0"/>
                <a:t>(strong) global </a:t>
              </a:r>
            </a:p>
            <a:p>
              <a:r>
                <a:rPr lang="en-US" dirty="0" smtClean="0"/>
                <a:t>ring currents</a:t>
              </a:r>
            </a:p>
            <a:p>
              <a:r>
                <a:rPr lang="en-US" dirty="0" smtClean="0"/>
                <a:t>-&gt; aromatic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49363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8672">
            <a:off x="-393575" y="2270676"/>
            <a:ext cx="4393604" cy="43936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[</a:t>
            </a:r>
            <a:r>
              <a:rPr lang="en-US" dirty="0" smtClean="0"/>
              <a:t>Hg</a:t>
            </a:r>
            <a:r>
              <a:rPr lang="en-US" baseline="-25000" dirty="0" smtClean="0"/>
              <a:t>8</a:t>
            </a:r>
            <a:r>
              <a:rPr lang="en-US" dirty="0" smtClean="0"/>
              <a:t>Te</a:t>
            </a:r>
            <a:r>
              <a:rPr lang="en-US" baseline="-25000" dirty="0" smtClean="0"/>
              <a:t>8</a:t>
            </a:r>
            <a:r>
              <a:rPr lang="en-US" dirty="0" smtClean="0"/>
              <a:t>(Te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r>
              <a:rPr lang="en-US" baseline="-25000" dirty="0" smtClean="0"/>
              <a:t>4</a:t>
            </a:r>
            <a:r>
              <a:rPr lang="en-US" dirty="0" smtClean="0"/>
              <a:t>]</a:t>
            </a:r>
            <a:r>
              <a:rPr lang="en-US" baseline="30000" dirty="0" smtClean="0"/>
              <a:t>8</a:t>
            </a:r>
            <a:r>
              <a:rPr lang="en-US" baseline="30000" dirty="0"/>
              <a:t>–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732" y="3860118"/>
            <a:ext cx="3136764" cy="240036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244658"/>
            <a:ext cx="3136764" cy="240036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996471" y="102230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Bond 1-2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6836370" y="367545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Bond 3-5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1254641" y="2509553"/>
            <a:ext cx="56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2163652" y="3070355"/>
            <a:ext cx="67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3</a:t>
            </a:r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2828562" y="3342858"/>
            <a:ext cx="58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5</a:t>
            </a:r>
            <a:endParaRPr lang="en-US" dirty="0"/>
          </a:p>
        </p:txBody>
      </p:sp>
      <p:sp>
        <p:nvSpPr>
          <p:cNvPr id="14" name="Textfeld 13"/>
          <p:cNvSpPr txBox="1"/>
          <p:nvPr/>
        </p:nvSpPr>
        <p:spPr>
          <a:xfrm>
            <a:off x="1510891" y="3794787"/>
            <a:ext cx="44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4</a:t>
            </a:r>
            <a:endParaRPr lang="en-US" dirty="0"/>
          </a:p>
        </p:txBody>
      </p:sp>
      <p:sp>
        <p:nvSpPr>
          <p:cNvPr id="15" name="Textfeld 14"/>
          <p:cNvSpPr txBox="1"/>
          <p:nvPr/>
        </p:nvSpPr>
        <p:spPr>
          <a:xfrm>
            <a:off x="1456329" y="2493227"/>
            <a:ext cx="81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5.58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964788" y="3601497"/>
            <a:ext cx="68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5.82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2480864" y="3039434"/>
            <a:ext cx="69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0.24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732" y="1244658"/>
            <a:ext cx="3136764" cy="240036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836370" y="102230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Bond 3-4</a:t>
            </a:r>
            <a:endParaRPr lang="en-US" dirty="0"/>
          </a:p>
        </p:txBody>
      </p:sp>
      <p:sp>
        <p:nvSpPr>
          <p:cNvPr id="20" name="Rechteck 19"/>
          <p:cNvSpPr/>
          <p:nvPr/>
        </p:nvSpPr>
        <p:spPr>
          <a:xfrm>
            <a:off x="1602681" y="4160194"/>
            <a:ext cx="512846" cy="636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/>
          <p:cNvSpPr txBox="1"/>
          <p:nvPr/>
        </p:nvSpPr>
        <p:spPr>
          <a:xfrm>
            <a:off x="1974539" y="2497994"/>
            <a:ext cx="66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14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Toroidal</a:t>
            </a:r>
            <a:r>
              <a:rPr lang="de-DE" dirty="0" smtClean="0"/>
              <a:t> Carbon </a:t>
            </a:r>
            <a:r>
              <a:rPr lang="de-DE" dirty="0" err="1" smtClean="0"/>
              <a:t>Nanotubes</a:t>
            </a:r>
            <a:r>
              <a:rPr lang="de-DE" dirty="0" smtClean="0"/>
              <a:t> (TCNT)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96752"/>
            <a:ext cx="2805034" cy="283209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980728"/>
            <a:ext cx="2232248" cy="198093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564904"/>
            <a:ext cx="1368152" cy="104590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132302"/>
            <a:ext cx="1670788" cy="151216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429000"/>
            <a:ext cx="2805034" cy="283209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4293096"/>
            <a:ext cx="2025786" cy="186247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39" y="3610813"/>
            <a:ext cx="2479302" cy="2315168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115616" y="5013176"/>
            <a:ext cx="377031" cy="4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2267548" y="5013176"/>
            <a:ext cx="377031" cy="4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4172685" y="4590257"/>
            <a:ext cx="377031" cy="4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/>
        </p:nvSpPr>
        <p:spPr>
          <a:xfrm>
            <a:off x="5353215" y="4531142"/>
            <a:ext cx="377031" cy="4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6255692" y="2797839"/>
            <a:ext cx="377031" cy="4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5190176" y="1638340"/>
            <a:ext cx="377031" cy="4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/>
          <p:cNvSpPr/>
          <p:nvPr/>
        </p:nvSpPr>
        <p:spPr>
          <a:xfrm>
            <a:off x="8556670" y="1737058"/>
            <a:ext cx="377031" cy="4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 flipH="1">
            <a:off x="7185757" y="1673364"/>
            <a:ext cx="394233" cy="4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4293384" y="1777183"/>
            <a:ext cx="135632" cy="260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5509976" y="3009308"/>
            <a:ext cx="103932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4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Carbon </a:t>
            </a:r>
            <a:r>
              <a:rPr lang="de-DE" dirty="0" err="1" smtClean="0"/>
              <a:t>Nanotubes</a:t>
            </a:r>
            <a:r>
              <a:rPr lang="de-DE" dirty="0" smtClean="0"/>
              <a:t> (CNT) - </a:t>
            </a:r>
            <a:r>
              <a:rPr lang="de-DE" dirty="0" err="1" smtClean="0"/>
              <a:t>chirality</a:t>
            </a:r>
            <a:r>
              <a:rPr lang="de-DE" dirty="0" smtClean="0"/>
              <a:t> 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8" y="1324741"/>
            <a:ext cx="3170774" cy="784814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8067"/>
          <a:stretch/>
        </p:blipFill>
        <p:spPr>
          <a:xfrm>
            <a:off x="5292080" y="1268760"/>
            <a:ext cx="3168000" cy="89677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60710" y="2269079"/>
            <a:ext cx="280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(n=4,m=4)-CNT: </a:t>
            </a:r>
            <a:r>
              <a:rPr lang="de-DE" dirty="0" err="1" smtClean="0"/>
              <a:t>armchair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5591081" y="2269079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(n=8,m=0)-CNT: </a:t>
            </a:r>
            <a:r>
              <a:rPr lang="de-DE" dirty="0" err="1" smtClean="0"/>
              <a:t>zigzag</a:t>
            </a:r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675738" y="1548999"/>
            <a:ext cx="3170774" cy="30496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/>
        </p:nvSpPr>
        <p:spPr>
          <a:xfrm rot="5400000">
            <a:off x="6549068" y="1539057"/>
            <a:ext cx="723032" cy="30496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2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260648"/>
            <a:ext cx="8265445" cy="561975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052736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/>
              <a:t>Latest developments in the module MPSHIFT </a:t>
            </a:r>
            <a:r>
              <a:rPr lang="en-US" kern="0" dirty="0" smtClean="0"/>
              <a:t>– a summary</a:t>
            </a:r>
          </a:p>
          <a:p>
            <a:pPr lvl="1"/>
            <a:r>
              <a:rPr lang="de-DE" kern="0" dirty="0" err="1" smtClean="0"/>
              <a:t>Theory</a:t>
            </a:r>
            <a:endParaRPr lang="en-US" kern="0" dirty="0" smtClean="0"/>
          </a:p>
          <a:p>
            <a:pPr lvl="2"/>
            <a:r>
              <a:rPr lang="de-DE" kern="0" dirty="0" smtClean="0"/>
              <a:t>Chemical Shieldings </a:t>
            </a:r>
            <a:r>
              <a:rPr lang="de-DE" kern="0" dirty="0" err="1" smtClean="0"/>
              <a:t>with</a:t>
            </a:r>
            <a:r>
              <a:rPr lang="de-DE" kern="0" dirty="0" smtClean="0"/>
              <a:t> </a:t>
            </a:r>
            <a:r>
              <a:rPr lang="de-DE" kern="0" dirty="0" err="1" smtClean="0"/>
              <a:t>Effective</a:t>
            </a:r>
            <a:r>
              <a:rPr lang="de-DE" kern="0" dirty="0" smtClean="0"/>
              <a:t> </a:t>
            </a:r>
            <a:r>
              <a:rPr lang="de-DE" kern="0" dirty="0"/>
              <a:t>Core Potentials</a:t>
            </a:r>
          </a:p>
          <a:p>
            <a:pPr lvl="2"/>
            <a:r>
              <a:rPr lang="de-DE" kern="0" dirty="0" smtClean="0"/>
              <a:t>Environmental </a:t>
            </a:r>
            <a:r>
              <a:rPr lang="de-DE" kern="0" dirty="0" err="1" smtClean="0"/>
              <a:t>effects</a:t>
            </a:r>
            <a:r>
              <a:rPr lang="de-DE" kern="0" dirty="0" smtClean="0"/>
              <a:t> </a:t>
            </a:r>
            <a:r>
              <a:rPr lang="de-DE" kern="0" dirty="0" err="1" smtClean="0"/>
              <a:t>with</a:t>
            </a:r>
            <a:r>
              <a:rPr lang="de-DE" kern="0" dirty="0" smtClean="0"/>
              <a:t> COSMO</a:t>
            </a:r>
          </a:p>
          <a:p>
            <a:pPr lvl="2"/>
            <a:r>
              <a:rPr lang="de-DE" kern="0" dirty="0" smtClean="0"/>
              <a:t>(MA)RI-J Approximation </a:t>
            </a:r>
            <a:r>
              <a:rPr lang="de-DE" kern="0" dirty="0" err="1" smtClean="0"/>
              <a:t>and</a:t>
            </a:r>
            <a:r>
              <a:rPr lang="de-DE" kern="0" dirty="0" smtClean="0"/>
              <a:t> </a:t>
            </a:r>
            <a:r>
              <a:rPr lang="de-DE" kern="0" dirty="0" err="1" smtClean="0"/>
              <a:t>further</a:t>
            </a:r>
            <a:r>
              <a:rPr lang="de-DE" kern="0" dirty="0" smtClean="0"/>
              <a:t> </a:t>
            </a:r>
            <a:r>
              <a:rPr lang="de-DE" kern="0" dirty="0" err="1" smtClean="0"/>
              <a:t>efficiency</a:t>
            </a:r>
            <a:r>
              <a:rPr lang="de-DE" kern="0" dirty="0" smtClean="0"/>
              <a:t> </a:t>
            </a:r>
            <a:r>
              <a:rPr lang="de-DE" kern="0" dirty="0" err="1" smtClean="0"/>
              <a:t>improvements</a:t>
            </a:r>
            <a:endParaRPr lang="de-DE" kern="0" dirty="0"/>
          </a:p>
          <a:p>
            <a:pPr marL="476250" lvl="1" indent="0">
              <a:buNone/>
            </a:pPr>
            <a:endParaRPr lang="en-US" kern="0" dirty="0"/>
          </a:p>
          <a:p>
            <a:pPr>
              <a:lnSpc>
                <a:spcPct val="150000"/>
              </a:lnSpc>
            </a:pPr>
            <a:r>
              <a:rPr lang="en-US" kern="0" dirty="0" smtClean="0"/>
              <a:t>My work in Helsinki (13.11.2017 – 22.12.2017)</a:t>
            </a:r>
          </a:p>
          <a:p>
            <a:pPr lvl="1">
              <a:lnSpc>
                <a:spcPct val="150000"/>
              </a:lnSpc>
            </a:pPr>
            <a:r>
              <a:rPr lang="de-DE" kern="0" dirty="0" smtClean="0"/>
              <a:t>GIMIC </a:t>
            </a:r>
            <a:r>
              <a:rPr lang="de-DE" kern="0" dirty="0" err="1" smtClean="0"/>
              <a:t>calculations</a:t>
            </a:r>
            <a:r>
              <a:rPr lang="de-DE" kern="0" dirty="0"/>
              <a:t> </a:t>
            </a:r>
            <a:r>
              <a:rPr lang="de-DE" kern="0" dirty="0" smtClean="0"/>
              <a:t>– </a:t>
            </a:r>
            <a:r>
              <a:rPr lang="de-DE" kern="0" dirty="0" err="1" smtClean="0"/>
              <a:t>Theory</a:t>
            </a:r>
            <a:r>
              <a:rPr lang="de-DE" kern="0" dirty="0" smtClean="0"/>
              <a:t> </a:t>
            </a:r>
            <a:r>
              <a:rPr lang="de-DE" kern="0" dirty="0" err="1" smtClean="0"/>
              <a:t>and</a:t>
            </a:r>
            <a:r>
              <a:rPr lang="de-DE" kern="0" dirty="0" smtClean="0"/>
              <a:t> </a:t>
            </a:r>
            <a:r>
              <a:rPr lang="de-DE" kern="0" dirty="0" err="1" smtClean="0"/>
              <a:t>application</a:t>
            </a:r>
            <a:endParaRPr lang="en-US" kern="0" dirty="0" smtClean="0"/>
          </a:p>
          <a:p>
            <a:pPr lvl="2">
              <a:lnSpc>
                <a:spcPct val="150000"/>
              </a:lnSpc>
            </a:pPr>
            <a:r>
              <a:rPr lang="en-US" dirty="0"/>
              <a:t>[</a:t>
            </a:r>
            <a:r>
              <a:rPr lang="en-US" dirty="0" smtClean="0"/>
              <a:t>Hg</a:t>
            </a:r>
            <a:r>
              <a:rPr lang="en-US" baseline="-25000" dirty="0" smtClean="0"/>
              <a:t>8</a:t>
            </a:r>
            <a:r>
              <a:rPr lang="en-US" dirty="0" smtClean="0"/>
              <a:t>Te</a:t>
            </a:r>
            <a:r>
              <a:rPr lang="en-US" baseline="-25000" dirty="0" smtClean="0"/>
              <a:t>8</a:t>
            </a:r>
            <a:r>
              <a:rPr lang="en-US" dirty="0" smtClean="0"/>
              <a:t>(Te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r>
              <a:rPr lang="en-US" baseline="-25000" dirty="0" smtClean="0"/>
              <a:t>4</a:t>
            </a:r>
            <a:r>
              <a:rPr lang="en-US" dirty="0" smtClean="0"/>
              <a:t>]</a:t>
            </a:r>
            <a:r>
              <a:rPr lang="en-US" baseline="30000" dirty="0" smtClean="0"/>
              <a:t>8</a:t>
            </a:r>
            <a:r>
              <a:rPr lang="en-US" baseline="30000" dirty="0"/>
              <a:t>–</a:t>
            </a:r>
            <a:r>
              <a:rPr lang="en-US" dirty="0"/>
              <a:t>: A Porphyrin </a:t>
            </a:r>
            <a:r>
              <a:rPr lang="en-US" dirty="0" err="1"/>
              <a:t>analogon</a:t>
            </a:r>
            <a:r>
              <a:rPr lang="en-US" dirty="0" smtClean="0"/>
              <a:t>?</a:t>
            </a:r>
          </a:p>
          <a:p>
            <a:pPr lvl="2">
              <a:lnSpc>
                <a:spcPct val="150000"/>
              </a:lnSpc>
            </a:pPr>
            <a:r>
              <a:rPr lang="de-DE" kern="0" dirty="0" smtClean="0"/>
              <a:t>Ring </a:t>
            </a:r>
            <a:r>
              <a:rPr lang="de-DE" kern="0" dirty="0" err="1" smtClean="0"/>
              <a:t>current</a:t>
            </a:r>
            <a:r>
              <a:rPr lang="de-DE" kern="0" dirty="0" smtClean="0"/>
              <a:t> </a:t>
            </a:r>
            <a:r>
              <a:rPr lang="de-DE" kern="0" dirty="0" err="1" smtClean="0"/>
              <a:t>calculations</a:t>
            </a:r>
            <a:r>
              <a:rPr lang="de-DE" kern="0" dirty="0" smtClean="0"/>
              <a:t> on </a:t>
            </a:r>
            <a:r>
              <a:rPr lang="de-DE" kern="0" dirty="0" err="1"/>
              <a:t>t</a:t>
            </a:r>
            <a:r>
              <a:rPr lang="de-DE" kern="0" dirty="0" err="1" smtClean="0"/>
              <a:t>oroidal</a:t>
            </a:r>
            <a:r>
              <a:rPr lang="de-DE" kern="0" dirty="0" smtClean="0"/>
              <a:t> </a:t>
            </a:r>
            <a:r>
              <a:rPr lang="de-DE" kern="0" dirty="0" err="1" smtClean="0"/>
              <a:t>carbon</a:t>
            </a:r>
            <a:r>
              <a:rPr lang="de-DE" kern="0" dirty="0" smtClean="0"/>
              <a:t> </a:t>
            </a:r>
            <a:r>
              <a:rPr lang="de-DE" kern="0" dirty="0" err="1"/>
              <a:t>n</a:t>
            </a:r>
            <a:r>
              <a:rPr lang="de-DE" kern="0" dirty="0" err="1" smtClean="0"/>
              <a:t>anotubes</a:t>
            </a:r>
            <a:r>
              <a:rPr lang="de-DE" kern="0" dirty="0" smtClean="0"/>
              <a:t> 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24566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Carbon </a:t>
            </a:r>
            <a:r>
              <a:rPr lang="de-DE" dirty="0" err="1" smtClean="0"/>
              <a:t>Nanotubes</a:t>
            </a:r>
            <a:r>
              <a:rPr lang="de-DE" dirty="0" smtClean="0"/>
              <a:t> (CNT) - </a:t>
            </a:r>
            <a:r>
              <a:rPr lang="de-DE" dirty="0" err="1" smtClean="0"/>
              <a:t>chirality</a:t>
            </a:r>
            <a:r>
              <a:rPr lang="de-DE" dirty="0" smtClean="0"/>
              <a:t> 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8" y="1324741"/>
            <a:ext cx="3170774" cy="784814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8067"/>
          <a:stretch/>
        </p:blipFill>
        <p:spPr>
          <a:xfrm>
            <a:off x="5292080" y="1268760"/>
            <a:ext cx="3168000" cy="89677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60710" y="2269079"/>
            <a:ext cx="280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(n=4,m=4)-CNT: </a:t>
            </a:r>
            <a:r>
              <a:rPr lang="de-DE" dirty="0" err="1" smtClean="0"/>
              <a:t>armchair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5591081" y="2269079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(n=8,m=0)-CNT: </a:t>
            </a:r>
            <a:r>
              <a:rPr lang="de-DE" dirty="0" err="1" smtClean="0"/>
              <a:t>zigzag</a:t>
            </a:r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675738" y="1548999"/>
            <a:ext cx="3170774" cy="30496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/>
        </p:nvSpPr>
        <p:spPr>
          <a:xfrm rot="5400000">
            <a:off x="6549068" y="1539057"/>
            <a:ext cx="723032" cy="30496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08" y="3429000"/>
            <a:ext cx="2805034" cy="2832094"/>
          </a:xfrm>
          <a:prstGeom prst="rect">
            <a:avLst/>
          </a:prstGeom>
        </p:spPr>
      </p:pic>
      <p:sp>
        <p:nvSpPr>
          <p:cNvPr id="13" name="Pfeil nach unten 12"/>
          <p:cNvSpPr/>
          <p:nvPr/>
        </p:nvSpPr>
        <p:spPr>
          <a:xfrm>
            <a:off x="2117109" y="2818431"/>
            <a:ext cx="288032" cy="4305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feil nach unten 13"/>
          <p:cNvSpPr/>
          <p:nvPr/>
        </p:nvSpPr>
        <p:spPr>
          <a:xfrm>
            <a:off x="6734404" y="2818431"/>
            <a:ext cx="288032" cy="4305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63" y="3429001"/>
            <a:ext cx="2805034" cy="2832092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2588383" y="2797935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Toroidal</a:t>
            </a:r>
            <a:r>
              <a:rPr lang="de-DE" dirty="0" smtClean="0"/>
              <a:t> Carbon </a:t>
            </a:r>
            <a:r>
              <a:rPr lang="de-DE" dirty="0" err="1" smtClean="0"/>
              <a:t>Nanotubes</a:t>
            </a:r>
            <a:r>
              <a:rPr lang="de-DE" dirty="0" smtClean="0"/>
              <a:t> (TCNT)</a:t>
            </a:r>
          </a:p>
          <a:p>
            <a:pPr algn="ctr"/>
            <a:r>
              <a:rPr lang="en-US" dirty="0"/>
              <a:t>with pure hexagon </a:t>
            </a:r>
            <a:r>
              <a:rPr lang="en-US" dirty="0" smtClean="0"/>
              <a:t>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30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Toroidal</a:t>
            </a:r>
            <a:r>
              <a:rPr lang="de-DE" dirty="0" smtClean="0"/>
              <a:t> Carbon </a:t>
            </a:r>
            <a:r>
              <a:rPr lang="de-DE" dirty="0" err="1" smtClean="0"/>
              <a:t>Nanotubes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small</a:t>
            </a:r>
            <a:r>
              <a:rPr lang="de-DE" sz="1800" dirty="0" smtClean="0"/>
              <a:t> rings: </a:t>
            </a:r>
            <a:r>
              <a:rPr lang="de-DE" sz="1800" dirty="0" err="1" smtClean="0"/>
              <a:t>inner</a:t>
            </a:r>
            <a:r>
              <a:rPr lang="de-DE" sz="1800" dirty="0" smtClean="0"/>
              <a:t> </a:t>
            </a:r>
            <a:r>
              <a:rPr lang="de-DE" sz="1800" dirty="0" err="1" smtClean="0"/>
              <a:t>bonds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short</a:t>
            </a:r>
            <a:r>
              <a:rPr lang="de-DE" sz="1800" dirty="0" smtClean="0"/>
              <a:t>, </a:t>
            </a:r>
            <a:r>
              <a:rPr lang="de-DE" sz="1800" dirty="0" err="1" smtClean="0"/>
              <a:t>outer</a:t>
            </a:r>
            <a:r>
              <a:rPr lang="de-DE" sz="1800" dirty="0" smtClean="0"/>
              <a:t> </a:t>
            </a:r>
            <a:r>
              <a:rPr lang="de-DE" sz="1800" dirty="0" err="1" smtClean="0"/>
              <a:t>bonds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long</a:t>
            </a:r>
            <a:endParaRPr lang="de-DE" sz="1800" dirty="0" smtClean="0"/>
          </a:p>
          <a:p>
            <a:endParaRPr lang="de-DE" sz="1800" dirty="0" smtClean="0"/>
          </a:p>
          <a:p>
            <a:r>
              <a:rPr lang="de-DE" sz="1800" dirty="0" err="1"/>
              <a:t>o</a:t>
            </a:r>
            <a:r>
              <a:rPr lang="de-DE" sz="1800" dirty="0" err="1" smtClean="0"/>
              <a:t>ptimization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structure</a:t>
            </a:r>
            <a:r>
              <a:rPr lang="de-DE" sz="1800" dirty="0" smtClean="0"/>
              <a:t> </a:t>
            </a:r>
            <a:r>
              <a:rPr lang="de-DE" sz="1800" dirty="0" err="1" smtClean="0"/>
              <a:t>parameters</a:t>
            </a:r>
            <a:r>
              <a:rPr lang="de-DE" sz="1800" dirty="0" smtClean="0"/>
              <a:t> </a:t>
            </a:r>
            <a:r>
              <a:rPr lang="de-DE" sz="1800" dirty="0" err="1" smtClean="0"/>
              <a:t>leads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elliptical</a:t>
            </a:r>
            <a:r>
              <a:rPr lang="de-DE" sz="1800" dirty="0" smtClean="0"/>
              <a:t> </a:t>
            </a:r>
            <a:r>
              <a:rPr lang="de-DE" sz="1800" dirty="0" err="1" smtClean="0"/>
              <a:t>tube</a:t>
            </a:r>
            <a:r>
              <a:rPr lang="de-DE" sz="1800" dirty="0" smtClean="0"/>
              <a:t> </a:t>
            </a:r>
            <a:r>
              <a:rPr lang="de-DE" sz="1800" dirty="0" err="1" smtClean="0"/>
              <a:t>cross-sections</a:t>
            </a:r>
            <a:endParaRPr lang="de-DE" sz="1800" dirty="0" smtClean="0"/>
          </a:p>
          <a:p>
            <a:endParaRPr lang="de-DE" sz="1800" dirty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 smtClean="0"/>
              <a:t>TCNT </a:t>
            </a:r>
            <a:r>
              <a:rPr lang="de-DE" sz="1800" dirty="0" err="1" smtClean="0"/>
              <a:t>with</a:t>
            </a:r>
            <a:r>
              <a:rPr lang="de-DE" sz="1800" dirty="0" smtClean="0"/>
              <a:t> </a:t>
            </a:r>
            <a:r>
              <a:rPr lang="de-DE" sz="1800" dirty="0" err="1" smtClean="0"/>
              <a:t>hexagons</a:t>
            </a:r>
            <a:r>
              <a:rPr lang="de-DE" sz="1800" dirty="0" smtClean="0"/>
              <a:t> </a:t>
            </a:r>
            <a:r>
              <a:rPr lang="de-DE" sz="1800" dirty="0" err="1" smtClean="0"/>
              <a:t>only</a:t>
            </a:r>
            <a:r>
              <a:rPr lang="de-DE" sz="1800" dirty="0" smtClean="0"/>
              <a:t> </a:t>
            </a:r>
            <a:r>
              <a:rPr lang="de-DE" sz="1800" dirty="0" err="1" smtClean="0"/>
              <a:t>become</a:t>
            </a:r>
            <a:r>
              <a:rPr lang="de-DE" sz="1800" dirty="0" smtClean="0"/>
              <a:t> </a:t>
            </a:r>
            <a:r>
              <a:rPr lang="de-DE" sz="1800" dirty="0" err="1" smtClean="0"/>
              <a:t>thermodynamically</a:t>
            </a:r>
            <a:r>
              <a:rPr lang="de-DE" sz="1800" dirty="0" smtClean="0"/>
              <a:t> </a:t>
            </a:r>
            <a:r>
              <a:rPr lang="de-DE" sz="1800" dirty="0" err="1" smtClean="0"/>
              <a:t>stable</a:t>
            </a:r>
            <a:r>
              <a:rPr lang="de-DE" sz="1800" dirty="0" smtClean="0"/>
              <a:t> </a:t>
            </a:r>
            <a:br>
              <a:rPr lang="de-DE" sz="1800" dirty="0" smtClean="0"/>
            </a:b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diameters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~ 200 </a:t>
            </a:r>
            <a:r>
              <a:rPr lang="de-DE" sz="1800" dirty="0" err="1" smtClean="0"/>
              <a:t>nm</a:t>
            </a:r>
            <a:endParaRPr lang="de-DE" sz="1800" dirty="0" smtClean="0"/>
          </a:p>
          <a:p>
            <a:endParaRPr lang="de-DE" sz="1800" dirty="0" smtClean="0"/>
          </a:p>
          <a:p>
            <a:r>
              <a:rPr lang="de-DE" sz="1800" dirty="0"/>
              <a:t>First </a:t>
            </a:r>
            <a:r>
              <a:rPr lang="de-DE" sz="1800" dirty="0" err="1"/>
              <a:t>investigated</a:t>
            </a:r>
            <a:r>
              <a:rPr lang="de-DE" sz="1800" dirty="0"/>
              <a:t> </a:t>
            </a:r>
            <a:r>
              <a:rPr lang="de-DE" sz="1800" dirty="0" err="1"/>
              <a:t>structures</a:t>
            </a:r>
            <a:r>
              <a:rPr lang="de-DE" sz="1800" dirty="0"/>
              <a:t> (</a:t>
            </a:r>
            <a:r>
              <a:rPr lang="de-DE" sz="1800" dirty="0" err="1"/>
              <a:t>mainly</a:t>
            </a:r>
            <a:r>
              <a:rPr lang="de-DE" sz="1800" dirty="0"/>
              <a:t> </a:t>
            </a:r>
            <a:r>
              <a:rPr lang="de-DE" sz="1800" dirty="0" err="1"/>
              <a:t>chiral</a:t>
            </a:r>
            <a:r>
              <a:rPr lang="de-DE" sz="1800" dirty="0"/>
              <a:t> TCNT) </a:t>
            </a:r>
            <a:r>
              <a:rPr lang="de-DE" sz="1800" dirty="0" err="1"/>
              <a:t>showed</a:t>
            </a:r>
            <a:r>
              <a:rPr lang="de-DE" sz="1800" dirty="0"/>
              <a:t> </a:t>
            </a:r>
            <a:r>
              <a:rPr lang="de-DE" sz="1800" dirty="0" err="1"/>
              <a:t>no</a:t>
            </a:r>
            <a:r>
              <a:rPr lang="de-DE" sz="1800" dirty="0"/>
              <a:t> </a:t>
            </a:r>
            <a:r>
              <a:rPr lang="de-DE" sz="1800" dirty="0" err="1"/>
              <a:t>net</a:t>
            </a:r>
            <a:r>
              <a:rPr lang="de-DE" sz="1800" dirty="0"/>
              <a:t> </a:t>
            </a:r>
            <a:r>
              <a:rPr lang="de-DE" sz="1800" dirty="0" err="1"/>
              <a:t>current</a:t>
            </a:r>
            <a:r>
              <a:rPr lang="de-DE" sz="1800" dirty="0"/>
              <a:t> at </a:t>
            </a:r>
            <a:r>
              <a:rPr lang="de-DE" sz="1800" dirty="0" smtClean="0"/>
              <a:t>all</a:t>
            </a:r>
            <a:endParaRPr lang="de-DE" sz="1800" dirty="0"/>
          </a:p>
          <a:p>
            <a:endParaRPr lang="de-DE" sz="1800" dirty="0"/>
          </a:p>
          <a:p>
            <a:r>
              <a:rPr lang="de-DE" sz="1800" dirty="0" err="1" smtClean="0"/>
              <a:t>Introduction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pentagons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heptagons</a:t>
            </a:r>
            <a:r>
              <a:rPr lang="de-DE" sz="1800" dirty="0" smtClean="0"/>
              <a:t> </a:t>
            </a:r>
            <a:r>
              <a:rPr lang="de-DE" sz="1800" dirty="0" err="1" smtClean="0"/>
              <a:t>reduces</a:t>
            </a:r>
            <a:r>
              <a:rPr lang="de-DE" sz="1800" dirty="0" smtClean="0"/>
              <a:t> stress in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system</a:t>
            </a:r>
            <a:endParaRPr lang="de-DE" sz="1800" dirty="0" smtClean="0"/>
          </a:p>
          <a:p>
            <a:endParaRPr lang="de-DE" sz="1800" dirty="0"/>
          </a:p>
        </p:txBody>
      </p:sp>
      <p:sp>
        <p:nvSpPr>
          <p:cNvPr id="4" name="Ellipse 3"/>
          <p:cNvSpPr/>
          <p:nvPr/>
        </p:nvSpPr>
        <p:spPr>
          <a:xfrm>
            <a:off x="2810508" y="2565574"/>
            <a:ext cx="1008112" cy="10081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/>
          <p:cNvSpPr/>
          <p:nvPr/>
        </p:nvSpPr>
        <p:spPr>
          <a:xfrm>
            <a:off x="5109356" y="2422228"/>
            <a:ext cx="653480" cy="12948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feil nach rechts 6"/>
          <p:cNvSpPr/>
          <p:nvPr/>
        </p:nvSpPr>
        <p:spPr>
          <a:xfrm>
            <a:off x="4067944" y="2925614"/>
            <a:ext cx="79208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7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TCNT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pentagons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heptagons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112686" y="5954325"/>
            <a:ext cx="8915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Beuerle</a:t>
            </a:r>
            <a:r>
              <a:rPr lang="en-US" sz="1200" dirty="0"/>
              <a:t>, F.; Herrmann, C.; </a:t>
            </a:r>
            <a:r>
              <a:rPr lang="en-US" sz="1200" dirty="0" err="1"/>
              <a:t>Whalley</a:t>
            </a:r>
            <a:r>
              <a:rPr lang="en-US" sz="1200" dirty="0"/>
              <a:t>, A. C.; Valente, C.; </a:t>
            </a:r>
            <a:r>
              <a:rPr lang="en-US" sz="1200" dirty="0" err="1"/>
              <a:t>Gamburd</a:t>
            </a:r>
            <a:r>
              <a:rPr lang="en-US" sz="1200" dirty="0"/>
              <a:t>, A.; Ratner, M. A.; </a:t>
            </a:r>
            <a:r>
              <a:rPr lang="en-US" sz="1200" dirty="0" err="1"/>
              <a:t>Stoddart</a:t>
            </a:r>
            <a:r>
              <a:rPr lang="en-US" sz="1200" dirty="0"/>
              <a:t>, J. F. </a:t>
            </a:r>
            <a:r>
              <a:rPr lang="en-US" sz="1200" i="1" dirty="0" smtClean="0"/>
              <a:t>Chem. Eur</a:t>
            </a:r>
            <a:r>
              <a:rPr lang="en-US" sz="1200" i="1" dirty="0"/>
              <a:t>. J.</a:t>
            </a:r>
            <a:r>
              <a:rPr lang="en-US" sz="1200" dirty="0"/>
              <a:t> </a:t>
            </a:r>
            <a:r>
              <a:rPr lang="en-US" sz="1200" b="1" dirty="0"/>
              <a:t>2011</a:t>
            </a:r>
            <a:r>
              <a:rPr lang="en-US" sz="1200" dirty="0"/>
              <a:t>, 17, </a:t>
            </a:r>
            <a:r>
              <a:rPr lang="en-US" sz="1200" dirty="0" smtClean="0"/>
              <a:t>3868.</a:t>
            </a:r>
            <a:endParaRPr lang="en-US" sz="1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72863"/>
          <a:stretch/>
        </p:blipFill>
        <p:spPr>
          <a:xfrm>
            <a:off x="358056" y="1667228"/>
            <a:ext cx="5488803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0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TCNT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pentagons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heptagons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112686" y="5954325"/>
            <a:ext cx="8915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Beuerle</a:t>
            </a:r>
            <a:r>
              <a:rPr lang="en-US" sz="1200" dirty="0"/>
              <a:t>, F.; Herrmann, C.; </a:t>
            </a:r>
            <a:r>
              <a:rPr lang="en-US" sz="1200" dirty="0" err="1"/>
              <a:t>Whalley</a:t>
            </a:r>
            <a:r>
              <a:rPr lang="en-US" sz="1200" dirty="0"/>
              <a:t>, A. C.; Valente, C.; </a:t>
            </a:r>
            <a:r>
              <a:rPr lang="en-US" sz="1200" dirty="0" err="1"/>
              <a:t>Gamburd</a:t>
            </a:r>
            <a:r>
              <a:rPr lang="en-US" sz="1200" dirty="0"/>
              <a:t>, A.; Ratner, M. A.; </a:t>
            </a:r>
            <a:r>
              <a:rPr lang="en-US" sz="1200" dirty="0" err="1"/>
              <a:t>Stoddart</a:t>
            </a:r>
            <a:r>
              <a:rPr lang="en-US" sz="1200" dirty="0"/>
              <a:t>, J. F. </a:t>
            </a:r>
            <a:r>
              <a:rPr lang="en-US" sz="1200" i="1" dirty="0" smtClean="0"/>
              <a:t>Chem. Eur</a:t>
            </a:r>
            <a:r>
              <a:rPr lang="en-US" sz="1200" i="1" dirty="0"/>
              <a:t>. J.</a:t>
            </a:r>
            <a:r>
              <a:rPr lang="en-US" sz="1200" dirty="0"/>
              <a:t> </a:t>
            </a:r>
            <a:r>
              <a:rPr lang="en-US" sz="1200" b="1" dirty="0"/>
              <a:t>2011</a:t>
            </a:r>
            <a:r>
              <a:rPr lang="en-US" sz="1200" dirty="0"/>
              <a:t>, 17, </a:t>
            </a:r>
            <a:r>
              <a:rPr lang="en-US" sz="1200" dirty="0" smtClean="0"/>
              <a:t>3868.</a:t>
            </a:r>
            <a:endParaRPr lang="en-US" sz="1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7810"/>
          <a:stretch/>
        </p:blipFill>
        <p:spPr>
          <a:xfrm>
            <a:off x="358056" y="1667228"/>
            <a:ext cx="548880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TCNT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pentagons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heptagons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112686" y="5954325"/>
            <a:ext cx="8915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Beuerle</a:t>
            </a:r>
            <a:r>
              <a:rPr lang="en-US" sz="1200" dirty="0"/>
              <a:t>, F.; Herrmann, C.; </a:t>
            </a:r>
            <a:r>
              <a:rPr lang="en-US" sz="1200" dirty="0" err="1"/>
              <a:t>Whalley</a:t>
            </a:r>
            <a:r>
              <a:rPr lang="en-US" sz="1200" dirty="0"/>
              <a:t>, A. C.; Valente, C.; </a:t>
            </a:r>
            <a:r>
              <a:rPr lang="en-US" sz="1200" dirty="0" err="1"/>
              <a:t>Gamburd</a:t>
            </a:r>
            <a:r>
              <a:rPr lang="en-US" sz="1200" dirty="0"/>
              <a:t>, A.; Ratner, M. A.; </a:t>
            </a:r>
            <a:r>
              <a:rPr lang="en-US" sz="1200" dirty="0" err="1"/>
              <a:t>Stoddart</a:t>
            </a:r>
            <a:r>
              <a:rPr lang="en-US" sz="1200" dirty="0"/>
              <a:t>, J. F. </a:t>
            </a:r>
            <a:r>
              <a:rPr lang="en-US" sz="1200" i="1" dirty="0" smtClean="0"/>
              <a:t>Chem. Eur</a:t>
            </a:r>
            <a:r>
              <a:rPr lang="en-US" sz="1200" i="1" dirty="0"/>
              <a:t>. J.</a:t>
            </a:r>
            <a:r>
              <a:rPr lang="en-US" sz="1200" dirty="0"/>
              <a:t> </a:t>
            </a:r>
            <a:r>
              <a:rPr lang="en-US" sz="1200" b="1" dirty="0"/>
              <a:t>2011</a:t>
            </a:r>
            <a:r>
              <a:rPr lang="en-US" sz="1200" dirty="0"/>
              <a:t>, 17, </a:t>
            </a:r>
            <a:r>
              <a:rPr lang="en-US" sz="1200" dirty="0" smtClean="0"/>
              <a:t>3868.</a:t>
            </a:r>
            <a:endParaRPr lang="en-US" sz="1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6" y="1667228"/>
            <a:ext cx="5488803" cy="344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TCNT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pentagons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heptagons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112686" y="5954325"/>
            <a:ext cx="8915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Beuerle</a:t>
            </a:r>
            <a:r>
              <a:rPr lang="en-US" sz="1200" dirty="0"/>
              <a:t>, F.; Herrmann, C.; </a:t>
            </a:r>
            <a:r>
              <a:rPr lang="en-US" sz="1200" dirty="0" err="1"/>
              <a:t>Whalley</a:t>
            </a:r>
            <a:r>
              <a:rPr lang="en-US" sz="1200" dirty="0"/>
              <a:t>, A. C.; Valente, C.; </a:t>
            </a:r>
            <a:r>
              <a:rPr lang="en-US" sz="1200" dirty="0" err="1"/>
              <a:t>Gamburd</a:t>
            </a:r>
            <a:r>
              <a:rPr lang="en-US" sz="1200" dirty="0"/>
              <a:t>, A.; Ratner, M. A.; </a:t>
            </a:r>
            <a:r>
              <a:rPr lang="en-US" sz="1200" dirty="0" err="1"/>
              <a:t>Stoddart</a:t>
            </a:r>
            <a:r>
              <a:rPr lang="en-US" sz="1200" dirty="0"/>
              <a:t>, J. F. </a:t>
            </a:r>
            <a:r>
              <a:rPr lang="en-US" sz="1200" i="1" dirty="0" smtClean="0"/>
              <a:t>Chem. Eur</a:t>
            </a:r>
            <a:r>
              <a:rPr lang="en-US" sz="1200" i="1" dirty="0"/>
              <a:t>. J.</a:t>
            </a:r>
            <a:r>
              <a:rPr lang="en-US" sz="1200" dirty="0"/>
              <a:t> </a:t>
            </a:r>
            <a:r>
              <a:rPr lang="en-US" sz="1200" b="1" dirty="0"/>
              <a:t>2011</a:t>
            </a:r>
            <a:r>
              <a:rPr lang="en-US" sz="1200" dirty="0"/>
              <a:t>, 17, </a:t>
            </a:r>
            <a:r>
              <a:rPr lang="en-US" sz="1200" dirty="0" smtClean="0"/>
              <a:t>3868.</a:t>
            </a:r>
            <a:endParaRPr lang="en-US" sz="1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6" y="1667228"/>
            <a:ext cx="5488803" cy="34488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012860"/>
            <a:ext cx="2572003" cy="475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TCNT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pentagons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heptagons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6" y="1052737"/>
            <a:ext cx="2902958" cy="221921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052736"/>
            <a:ext cx="2452004" cy="221921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052737"/>
            <a:ext cx="2500761" cy="2219219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051720" y="1173507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C</a:t>
            </a:r>
            <a:r>
              <a:rPr lang="de-DE" sz="2400" baseline="-25000" dirty="0" smtClean="0"/>
              <a:t>192</a:t>
            </a:r>
            <a:endParaRPr lang="en-US" sz="2400" baseline="-25000" dirty="0"/>
          </a:p>
        </p:txBody>
      </p:sp>
      <p:sp>
        <p:nvSpPr>
          <p:cNvPr id="11" name="Textfeld 10"/>
          <p:cNvSpPr txBox="1"/>
          <p:nvPr/>
        </p:nvSpPr>
        <p:spPr>
          <a:xfrm>
            <a:off x="5148064" y="1173506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C</a:t>
            </a:r>
            <a:r>
              <a:rPr lang="de-DE" sz="2400" baseline="-25000" dirty="0" smtClean="0"/>
              <a:t>288</a:t>
            </a:r>
            <a:endParaRPr lang="en-US" sz="2400" baseline="-25000" dirty="0"/>
          </a:p>
        </p:txBody>
      </p:sp>
      <p:sp>
        <p:nvSpPr>
          <p:cNvPr id="12" name="Textfeld 11"/>
          <p:cNvSpPr txBox="1"/>
          <p:nvPr/>
        </p:nvSpPr>
        <p:spPr>
          <a:xfrm>
            <a:off x="8028384" y="1173505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C</a:t>
            </a:r>
            <a:r>
              <a:rPr lang="de-DE" sz="2400" baseline="-25000" dirty="0" smtClean="0"/>
              <a:t>384</a:t>
            </a:r>
            <a:endParaRPr lang="en-US" sz="2400" baseline="-25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6" y="3726611"/>
            <a:ext cx="2728878" cy="2087592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634" y="3742683"/>
            <a:ext cx="2728877" cy="208759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22" y="3730383"/>
            <a:ext cx="2728878" cy="2087592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159756" y="3338042"/>
            <a:ext cx="1808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n</a:t>
            </a:r>
            <a:r>
              <a:rPr lang="de-DE" sz="1600" dirty="0" err="1" smtClean="0"/>
              <a:t>et</a:t>
            </a:r>
            <a:r>
              <a:rPr lang="de-DE" sz="1600" dirty="0" smtClean="0"/>
              <a:t> </a:t>
            </a:r>
            <a:r>
              <a:rPr lang="de-DE" sz="1600" dirty="0" err="1" smtClean="0"/>
              <a:t>current</a:t>
            </a:r>
            <a:r>
              <a:rPr lang="de-DE" sz="1600" dirty="0" smtClean="0"/>
              <a:t>: -3.52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275856" y="3338042"/>
            <a:ext cx="1808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n</a:t>
            </a:r>
            <a:r>
              <a:rPr lang="de-DE" sz="1600" dirty="0" err="1" smtClean="0"/>
              <a:t>et</a:t>
            </a:r>
            <a:r>
              <a:rPr lang="de-DE" sz="1600" dirty="0" smtClean="0"/>
              <a:t> </a:t>
            </a:r>
            <a:r>
              <a:rPr lang="de-DE" sz="1600" dirty="0" err="1" smtClean="0"/>
              <a:t>current</a:t>
            </a:r>
            <a:r>
              <a:rPr lang="de-DE" sz="1600" dirty="0" smtClean="0"/>
              <a:t>: -0.57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6228184" y="3342911"/>
            <a:ext cx="1808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n</a:t>
            </a:r>
            <a:r>
              <a:rPr lang="de-DE" sz="1600" dirty="0" err="1" smtClean="0"/>
              <a:t>et</a:t>
            </a:r>
            <a:r>
              <a:rPr lang="de-DE" sz="1600" dirty="0" smtClean="0"/>
              <a:t> </a:t>
            </a:r>
            <a:r>
              <a:rPr lang="de-DE" sz="1600" dirty="0" err="1" smtClean="0"/>
              <a:t>current</a:t>
            </a:r>
            <a:r>
              <a:rPr lang="de-DE" sz="1600" dirty="0" smtClean="0"/>
              <a:t>: -2.39</a:t>
            </a:r>
          </a:p>
        </p:txBody>
      </p:sp>
    </p:spTree>
    <p:extLst>
      <p:ext uri="{BB962C8B-B14F-4D97-AF65-F5344CB8AC3E}">
        <p14:creationId xmlns:p14="http://schemas.microsoft.com/office/powerpoint/2010/main" val="74311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TCNT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pentagons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heptagons</a:t>
            </a:r>
            <a:endParaRPr lang="en-US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9" y="2042584"/>
            <a:ext cx="3644456" cy="3277562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781" y="1412776"/>
            <a:ext cx="4678352" cy="3578939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5476703" y="4981592"/>
            <a:ext cx="1808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n</a:t>
            </a:r>
            <a:r>
              <a:rPr lang="de-DE" sz="1600" dirty="0" err="1" smtClean="0"/>
              <a:t>et</a:t>
            </a:r>
            <a:r>
              <a:rPr lang="de-DE" sz="1600" dirty="0" smtClean="0"/>
              <a:t> </a:t>
            </a:r>
            <a:r>
              <a:rPr lang="de-DE" sz="1600" dirty="0" err="1" smtClean="0"/>
              <a:t>current</a:t>
            </a:r>
            <a:r>
              <a:rPr lang="de-DE" sz="1600" dirty="0" smtClean="0"/>
              <a:t>: -1.82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2555776" y="1758007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C</a:t>
            </a:r>
            <a:r>
              <a:rPr lang="de-DE" sz="2400" baseline="-25000" dirty="0" smtClean="0"/>
              <a:t>264</a:t>
            </a:r>
            <a:r>
              <a:rPr lang="de-DE" sz="2400" dirty="0" smtClean="0"/>
              <a:t>Si</a:t>
            </a:r>
            <a:r>
              <a:rPr lang="de-DE" sz="2400" baseline="-25000" dirty="0" smtClean="0"/>
              <a:t>24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156238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TCNT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pentagons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heptagons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6832"/>
            <a:ext cx="3898365" cy="331670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084" y="1556792"/>
            <a:ext cx="4706404" cy="360040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915468" y="5157192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n</a:t>
            </a:r>
            <a:r>
              <a:rPr lang="de-DE" sz="1600" dirty="0" err="1" smtClean="0"/>
              <a:t>et</a:t>
            </a:r>
            <a:r>
              <a:rPr lang="de-DE" sz="1600" dirty="0" smtClean="0"/>
              <a:t> </a:t>
            </a:r>
            <a:r>
              <a:rPr lang="de-DE" sz="1600" dirty="0" err="1" smtClean="0"/>
              <a:t>current</a:t>
            </a:r>
            <a:r>
              <a:rPr lang="de-DE" sz="1600" dirty="0" smtClean="0"/>
              <a:t>: +1.16</a:t>
            </a:r>
          </a:p>
        </p:txBody>
      </p:sp>
    </p:spTree>
    <p:extLst>
      <p:ext uri="{BB962C8B-B14F-4D97-AF65-F5344CB8AC3E}">
        <p14:creationId xmlns:p14="http://schemas.microsoft.com/office/powerpoint/2010/main" val="250879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TCNT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pentagons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heptagons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5" y="934017"/>
            <a:ext cx="2219390" cy="164622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03" y="2551537"/>
            <a:ext cx="1607125" cy="153833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84" y="4393979"/>
            <a:ext cx="2522163" cy="192945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33" y="980649"/>
            <a:ext cx="1874623" cy="154584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23" y="2551537"/>
            <a:ext cx="1848854" cy="153833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381" y="4365104"/>
            <a:ext cx="2560726" cy="1958956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54" y="980649"/>
            <a:ext cx="1911900" cy="157088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79" y="2690906"/>
            <a:ext cx="2193762" cy="1488166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382768"/>
            <a:ext cx="2501542" cy="1913680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367835" y="4089875"/>
            <a:ext cx="1904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n</a:t>
            </a:r>
            <a:r>
              <a:rPr lang="de-DE" sz="1600" dirty="0" err="1" smtClean="0"/>
              <a:t>et</a:t>
            </a:r>
            <a:r>
              <a:rPr lang="de-DE" sz="1600" dirty="0" smtClean="0"/>
              <a:t> </a:t>
            </a:r>
            <a:r>
              <a:rPr lang="de-DE" sz="1600" dirty="0" err="1" smtClean="0"/>
              <a:t>current</a:t>
            </a:r>
            <a:r>
              <a:rPr lang="de-DE" sz="1600" dirty="0" smtClean="0"/>
              <a:t>: +52.14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3549104" y="4089875"/>
            <a:ext cx="1996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n</a:t>
            </a:r>
            <a:r>
              <a:rPr lang="de-DE" sz="1600" dirty="0" err="1" smtClean="0"/>
              <a:t>et</a:t>
            </a:r>
            <a:r>
              <a:rPr lang="de-DE" sz="1600" dirty="0" smtClean="0"/>
              <a:t> </a:t>
            </a:r>
            <a:r>
              <a:rPr lang="de-DE" sz="1600" dirty="0" err="1" smtClean="0"/>
              <a:t>current</a:t>
            </a:r>
            <a:r>
              <a:rPr lang="de-DE" sz="1600" dirty="0" smtClean="0"/>
              <a:t>: +116.55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6392823" y="4089875"/>
            <a:ext cx="2088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n</a:t>
            </a:r>
            <a:r>
              <a:rPr lang="de-DE" sz="1600" dirty="0" err="1" smtClean="0"/>
              <a:t>et</a:t>
            </a:r>
            <a:r>
              <a:rPr lang="de-DE" sz="1600" dirty="0" smtClean="0"/>
              <a:t> </a:t>
            </a:r>
            <a:r>
              <a:rPr lang="de-DE" sz="1600" dirty="0" err="1" smtClean="0"/>
              <a:t>current</a:t>
            </a:r>
            <a:r>
              <a:rPr lang="de-DE" sz="1600" dirty="0" smtClean="0"/>
              <a:t>: +169.74</a:t>
            </a:r>
          </a:p>
        </p:txBody>
      </p:sp>
    </p:spTree>
    <p:extLst>
      <p:ext uri="{BB962C8B-B14F-4D97-AF65-F5344CB8AC3E}">
        <p14:creationId xmlns:p14="http://schemas.microsoft.com/office/powerpoint/2010/main" val="317103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260648"/>
            <a:ext cx="8265445" cy="561975"/>
          </a:xfrm>
        </p:spPr>
        <p:txBody>
          <a:bodyPr/>
          <a:lstStyle/>
          <a:p>
            <a:r>
              <a:rPr lang="en-US" dirty="0" smtClean="0"/>
              <a:t>Theory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052736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0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0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0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1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1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1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1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Chemical shielding tensor </a:t>
            </a:r>
            <a:r>
              <a:rPr lang="el-GR" i="1" dirty="0" smtClean="0">
                <a:latin typeface="Times" pitchFamily="18" charset="0"/>
              </a:rPr>
              <a:t>σ</a:t>
            </a:r>
            <a:r>
              <a:rPr lang="en-US" i="1" baseline="-25000" dirty="0" smtClean="0">
                <a:latin typeface="Times" pitchFamily="18" charset="0"/>
              </a:rPr>
              <a:t>I</a:t>
            </a:r>
            <a:r>
              <a:rPr lang="en-US" dirty="0" smtClean="0"/>
              <a:t> of a nucleus </a:t>
            </a:r>
            <a:r>
              <a:rPr lang="en-US" i="1" dirty="0" smtClean="0">
                <a:latin typeface="Times" pitchFamily="18" charset="0"/>
              </a:rPr>
              <a:t>I</a:t>
            </a:r>
            <a:endParaRPr lang="de-DE" i="1" kern="0" dirty="0" smtClean="0">
              <a:latin typeface="+mj-lt"/>
            </a:endParaRPr>
          </a:p>
          <a:p>
            <a:pPr marL="0" indent="0">
              <a:buNone/>
            </a:pPr>
            <a:endParaRPr lang="de-DE" kern="0" dirty="0" smtClean="0">
              <a:latin typeface="+mj-lt"/>
            </a:endParaRPr>
          </a:p>
          <a:p>
            <a:pPr marL="0" indent="0">
              <a:buNone/>
            </a:pPr>
            <a:r>
              <a:rPr lang="de-DE" kern="0" dirty="0" err="1" smtClean="0">
                <a:latin typeface="+mj-lt"/>
              </a:rPr>
              <a:t>Requires</a:t>
            </a:r>
            <a:r>
              <a:rPr lang="de-DE" kern="0" dirty="0" smtClean="0">
                <a:latin typeface="+mj-lt"/>
              </a:rPr>
              <a:t> </a:t>
            </a:r>
            <a:r>
              <a:rPr lang="de-DE" kern="0" dirty="0" err="1" smtClean="0">
                <a:latin typeface="+mj-lt"/>
              </a:rPr>
              <a:t>calculation</a:t>
            </a:r>
            <a:r>
              <a:rPr lang="de-DE" kern="0" dirty="0" smtClean="0">
                <a:latin typeface="+mj-lt"/>
              </a:rPr>
              <a:t> </a:t>
            </a:r>
            <a:r>
              <a:rPr lang="de-DE" kern="0" dirty="0" err="1" smtClean="0">
                <a:latin typeface="+mj-lt"/>
              </a:rPr>
              <a:t>of</a:t>
            </a:r>
            <a:r>
              <a:rPr lang="de-DE" kern="0" dirty="0" smtClean="0">
                <a:latin typeface="+mj-lt"/>
              </a:rPr>
              <a:t> integral derivatives </a:t>
            </a:r>
            <a:r>
              <a:rPr lang="de-DE" kern="0" dirty="0" err="1" smtClean="0">
                <a:latin typeface="+mj-lt"/>
              </a:rPr>
              <a:t>wrt</a:t>
            </a:r>
            <a:r>
              <a:rPr lang="de-DE" b="1" i="1" kern="0" dirty="0" smtClean="0">
                <a:latin typeface="Times" pitchFamily="18" charset="0"/>
              </a:rPr>
              <a:t> B </a:t>
            </a:r>
            <a:r>
              <a:rPr lang="de-DE" kern="0" dirty="0" err="1" smtClean="0">
                <a:latin typeface="+mj-lt"/>
              </a:rPr>
              <a:t>and</a:t>
            </a:r>
            <a:r>
              <a:rPr lang="de-DE" kern="0" dirty="0" smtClean="0">
                <a:latin typeface="+mj-lt"/>
              </a:rPr>
              <a:t> </a:t>
            </a:r>
            <a:r>
              <a:rPr lang="de-DE" kern="0" dirty="0" err="1" smtClean="0">
                <a:latin typeface="+mj-lt"/>
              </a:rPr>
              <a:t>response</a:t>
            </a:r>
            <a:r>
              <a:rPr lang="de-DE" kern="0" dirty="0" smtClean="0">
                <a:latin typeface="+mj-lt"/>
              </a:rPr>
              <a:t> </a:t>
            </a:r>
            <a:r>
              <a:rPr lang="de-DE" kern="0" dirty="0" err="1" smtClean="0">
                <a:latin typeface="+mj-lt"/>
              </a:rPr>
              <a:t>of</a:t>
            </a:r>
            <a:r>
              <a:rPr lang="de-DE" kern="0" dirty="0" smtClean="0">
                <a:latin typeface="+mj-lt"/>
              </a:rPr>
              <a:t> </a:t>
            </a:r>
            <a:r>
              <a:rPr lang="de-DE" kern="0" dirty="0" err="1" smtClean="0">
                <a:latin typeface="+mj-lt"/>
              </a:rPr>
              <a:t>the</a:t>
            </a:r>
            <a:r>
              <a:rPr lang="de-DE" kern="0" dirty="0" smtClean="0">
                <a:latin typeface="+mj-lt"/>
              </a:rPr>
              <a:t> </a:t>
            </a:r>
            <a:r>
              <a:rPr lang="de-DE" kern="0" dirty="0" err="1" smtClean="0">
                <a:latin typeface="+mj-lt"/>
              </a:rPr>
              <a:t>wave</a:t>
            </a:r>
            <a:r>
              <a:rPr lang="de-DE" kern="0" dirty="0" smtClean="0">
                <a:latin typeface="+mj-lt"/>
              </a:rPr>
              <a:t> </a:t>
            </a:r>
            <a:r>
              <a:rPr lang="de-DE" kern="0" dirty="0" err="1" smtClean="0">
                <a:latin typeface="+mj-lt"/>
              </a:rPr>
              <a:t>function</a:t>
            </a:r>
            <a:r>
              <a:rPr lang="de-DE" kern="0" dirty="0" smtClean="0">
                <a:latin typeface="+mj-lt"/>
              </a:rPr>
              <a:t> </a:t>
            </a:r>
            <a:r>
              <a:rPr lang="de-DE" kern="0" dirty="0" err="1" smtClean="0">
                <a:latin typeface="+mj-lt"/>
              </a:rPr>
              <a:t>to</a:t>
            </a:r>
            <a:r>
              <a:rPr lang="de-DE" kern="0" dirty="0" smtClean="0">
                <a:latin typeface="+mj-lt"/>
              </a:rPr>
              <a:t> </a:t>
            </a:r>
            <a:r>
              <a:rPr lang="de-DE" kern="0" dirty="0" err="1" smtClean="0">
                <a:latin typeface="+mj-lt"/>
              </a:rPr>
              <a:t>the</a:t>
            </a:r>
            <a:r>
              <a:rPr lang="de-DE" kern="0" dirty="0" smtClean="0">
                <a:latin typeface="+mj-lt"/>
              </a:rPr>
              <a:t> </a:t>
            </a:r>
            <a:r>
              <a:rPr lang="de-DE" kern="0" dirty="0" err="1" smtClean="0">
                <a:latin typeface="+mj-lt"/>
              </a:rPr>
              <a:t>latter</a:t>
            </a:r>
            <a:endParaRPr lang="de-DE" kern="0" dirty="0" smtClean="0">
              <a:latin typeface="+mj-lt"/>
            </a:endParaRPr>
          </a:p>
          <a:p>
            <a:pPr marL="0" indent="0">
              <a:buNone/>
            </a:pPr>
            <a:endParaRPr lang="de-DE" kern="0" dirty="0">
              <a:latin typeface="+mj-lt"/>
            </a:endParaRPr>
          </a:p>
          <a:p>
            <a:pPr marL="0" indent="0">
              <a:buNone/>
            </a:pPr>
            <a:endParaRPr lang="de-DE" kern="0" dirty="0" smtClean="0">
              <a:latin typeface="+mj-lt"/>
            </a:endParaRPr>
          </a:p>
          <a:p>
            <a:pPr marL="0" indent="0">
              <a:buNone/>
            </a:pPr>
            <a:endParaRPr lang="de-DE" kern="0" dirty="0" smtClean="0">
              <a:latin typeface="+mj-lt"/>
            </a:endParaRPr>
          </a:p>
          <a:p>
            <a:pPr marL="0" indent="0">
              <a:buNone/>
            </a:pPr>
            <a:r>
              <a:rPr lang="de-DE" kern="0" dirty="0" err="1" smtClean="0">
                <a:latin typeface="+mj-lt"/>
              </a:rPr>
              <a:t>Perturbed</a:t>
            </a:r>
            <a:r>
              <a:rPr lang="de-DE" kern="0" dirty="0" smtClean="0">
                <a:latin typeface="+mj-lt"/>
              </a:rPr>
              <a:t> </a:t>
            </a:r>
            <a:r>
              <a:rPr lang="de-DE" kern="0" dirty="0" err="1" smtClean="0">
                <a:latin typeface="+mj-lt"/>
              </a:rPr>
              <a:t>density</a:t>
            </a:r>
            <a:r>
              <a:rPr lang="de-DE" kern="0" dirty="0" smtClean="0">
                <a:latin typeface="+mj-lt"/>
              </a:rPr>
              <a:t> </a:t>
            </a:r>
            <a:r>
              <a:rPr lang="de-DE" kern="0" dirty="0" err="1" smtClean="0">
                <a:latin typeface="+mj-lt"/>
              </a:rPr>
              <a:t>matrix</a:t>
            </a:r>
            <a:endParaRPr lang="de-DE" kern="0" dirty="0" smtClean="0">
              <a:latin typeface="+mj-lt"/>
            </a:endParaRPr>
          </a:p>
          <a:p>
            <a:pPr marL="0" indent="0">
              <a:buNone/>
            </a:pPr>
            <a:endParaRPr lang="de-DE" kern="0" dirty="0">
              <a:latin typeface="+mj-lt"/>
            </a:endParaRPr>
          </a:p>
          <a:p>
            <a:pPr marL="0" indent="0">
              <a:buNone/>
            </a:pPr>
            <a:endParaRPr lang="de-DE" kern="0" dirty="0" smtClean="0">
              <a:latin typeface="+mj-lt"/>
            </a:endParaRPr>
          </a:p>
          <a:p>
            <a:pPr marL="0" indent="0">
              <a:buNone/>
            </a:pPr>
            <a:endParaRPr lang="de-DE" kern="0" dirty="0" smtClean="0">
              <a:latin typeface="+mj-lt"/>
            </a:endParaRPr>
          </a:p>
          <a:p>
            <a:pPr marL="0" indent="0">
              <a:buNone/>
            </a:pPr>
            <a:r>
              <a:rPr lang="de-DE" kern="0" dirty="0" smtClean="0">
                <a:latin typeface="+mj-lt"/>
              </a:rPr>
              <a:t>Gauge </a:t>
            </a:r>
            <a:r>
              <a:rPr lang="de-DE" kern="0" dirty="0" err="1" smtClean="0">
                <a:latin typeface="+mj-lt"/>
              </a:rPr>
              <a:t>including</a:t>
            </a:r>
            <a:r>
              <a:rPr lang="de-DE" kern="0" dirty="0" smtClean="0">
                <a:latin typeface="+mj-lt"/>
              </a:rPr>
              <a:t> </a:t>
            </a:r>
            <a:r>
              <a:rPr lang="de-DE" kern="0" dirty="0" err="1" smtClean="0">
                <a:latin typeface="+mj-lt"/>
              </a:rPr>
              <a:t>atomic</a:t>
            </a:r>
            <a:r>
              <a:rPr lang="de-DE" kern="0" dirty="0" smtClean="0">
                <a:latin typeface="+mj-lt"/>
              </a:rPr>
              <a:t> </a:t>
            </a:r>
            <a:r>
              <a:rPr lang="de-DE" kern="0" dirty="0" err="1" smtClean="0">
                <a:latin typeface="+mj-lt"/>
              </a:rPr>
              <a:t>orbitals</a:t>
            </a:r>
            <a:r>
              <a:rPr lang="de-DE" kern="0" dirty="0" smtClean="0">
                <a:latin typeface="+mj-lt"/>
              </a:rPr>
              <a:t> (GIAOs)</a:t>
            </a:r>
            <a:endParaRPr lang="en-US" dirty="0" smtClean="0">
              <a:latin typeface="Times" pitchFamily="18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20" y="1124744"/>
            <a:ext cx="1806192" cy="60816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573" y="2984797"/>
            <a:ext cx="5657679" cy="73035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32" y="4403213"/>
            <a:ext cx="4691527" cy="75601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24" y="4389496"/>
            <a:ext cx="1890024" cy="769727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43" y="5786193"/>
            <a:ext cx="1832104" cy="321609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66" y="5690167"/>
            <a:ext cx="2356433" cy="5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9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TCNT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pentagons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heptagons</a:t>
            </a:r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23528" y="5805264"/>
            <a:ext cx="306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B. I. Dunlap, </a:t>
            </a:r>
            <a:r>
              <a:rPr lang="en-US" sz="1200" i="1" dirty="0"/>
              <a:t>Phys. Rev. B </a:t>
            </a:r>
            <a:r>
              <a:rPr lang="en-US" sz="1200" b="1" dirty="0" smtClean="0"/>
              <a:t>1992</a:t>
            </a:r>
            <a:r>
              <a:rPr lang="en-US" sz="1200" i="1" dirty="0" smtClean="0"/>
              <a:t>, </a:t>
            </a:r>
            <a:r>
              <a:rPr lang="en-US" sz="1200" dirty="0" smtClean="0"/>
              <a:t>46</a:t>
            </a:r>
            <a:r>
              <a:rPr lang="en-US" sz="1200" dirty="0"/>
              <a:t>, </a:t>
            </a:r>
            <a:r>
              <a:rPr lang="en-US" sz="1200" dirty="0" smtClean="0"/>
              <a:t>1933.</a:t>
            </a:r>
            <a:endParaRPr lang="en-US" sz="1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102622"/>
            <a:ext cx="2525291" cy="453124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889432" y="2163336"/>
            <a:ext cx="226800" cy="226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077392" y="2225184"/>
            <a:ext cx="226800" cy="226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1115000" y="2431048"/>
            <a:ext cx="226800" cy="226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1007160" y="2619008"/>
            <a:ext cx="226800" cy="226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/>
          <p:cNvSpPr/>
          <p:nvPr/>
        </p:nvSpPr>
        <p:spPr>
          <a:xfrm>
            <a:off x="775896" y="2617480"/>
            <a:ext cx="226800" cy="226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/>
          <p:cNvSpPr/>
          <p:nvPr/>
        </p:nvSpPr>
        <p:spPr>
          <a:xfrm>
            <a:off x="653088" y="2431048"/>
            <a:ext cx="226800" cy="226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/>
          <p:cNvSpPr/>
          <p:nvPr/>
        </p:nvSpPr>
        <p:spPr>
          <a:xfrm>
            <a:off x="687760" y="2221880"/>
            <a:ext cx="226800" cy="226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/>
          <p:cNvSpPr/>
          <p:nvPr/>
        </p:nvSpPr>
        <p:spPr>
          <a:xfrm>
            <a:off x="894376" y="1592352"/>
            <a:ext cx="226800" cy="226800"/>
          </a:xfrm>
          <a:prstGeom prst="ellipse">
            <a:avLst/>
          </a:prstGeom>
          <a:solidFill>
            <a:srgbClr val="FA821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/>
          <p:cNvSpPr/>
          <p:nvPr/>
        </p:nvSpPr>
        <p:spPr>
          <a:xfrm>
            <a:off x="1077256" y="1719352"/>
            <a:ext cx="226800" cy="226800"/>
          </a:xfrm>
          <a:prstGeom prst="ellipse">
            <a:avLst/>
          </a:prstGeom>
          <a:solidFill>
            <a:srgbClr val="FA821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/>
          <p:cNvSpPr/>
          <p:nvPr/>
        </p:nvSpPr>
        <p:spPr>
          <a:xfrm>
            <a:off x="1006136" y="1917104"/>
            <a:ext cx="226800" cy="226800"/>
          </a:xfrm>
          <a:prstGeom prst="ellipse">
            <a:avLst/>
          </a:prstGeom>
          <a:solidFill>
            <a:srgbClr val="FA821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lipse 29"/>
          <p:cNvSpPr/>
          <p:nvPr/>
        </p:nvSpPr>
        <p:spPr>
          <a:xfrm>
            <a:off x="776168" y="1912640"/>
            <a:ext cx="226800" cy="226800"/>
          </a:xfrm>
          <a:prstGeom prst="ellipse">
            <a:avLst/>
          </a:prstGeom>
          <a:solidFill>
            <a:srgbClr val="FA821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lipse 30"/>
          <p:cNvSpPr/>
          <p:nvPr/>
        </p:nvSpPr>
        <p:spPr>
          <a:xfrm>
            <a:off x="709216" y="1712744"/>
            <a:ext cx="226800" cy="226800"/>
          </a:xfrm>
          <a:prstGeom prst="ellipse">
            <a:avLst/>
          </a:prstGeom>
          <a:solidFill>
            <a:srgbClr val="FA821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2915816" y="1335576"/>
            <a:ext cx="227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(2n,0) CNT </a:t>
            </a:r>
            <a:r>
              <a:rPr lang="de-DE" dirty="0" err="1" smtClean="0"/>
              <a:t>segment</a:t>
            </a:r>
            <a:endParaRPr lang="en-US" dirty="0"/>
          </a:p>
        </p:txBody>
      </p:sp>
      <p:sp>
        <p:nvSpPr>
          <p:cNvPr id="32" name="Textfeld 31"/>
          <p:cNvSpPr txBox="1"/>
          <p:nvPr/>
        </p:nvSpPr>
        <p:spPr>
          <a:xfrm>
            <a:off x="2915816" y="2676526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(</a:t>
            </a:r>
            <a:r>
              <a:rPr lang="de-DE" sz="1600" dirty="0" err="1" smtClean="0"/>
              <a:t>n,m</a:t>
            </a:r>
            <a:r>
              <a:rPr lang="de-DE" sz="1600" dirty="0" smtClean="0"/>
              <a:t>=n) CNT </a:t>
            </a:r>
            <a:r>
              <a:rPr lang="de-DE" sz="1600" dirty="0" err="1" smtClean="0"/>
              <a:t>segment</a:t>
            </a:r>
            <a:r>
              <a:rPr lang="de-DE" sz="1600" dirty="0" smtClean="0"/>
              <a:t> </a:t>
            </a:r>
            <a:r>
              <a:rPr lang="de-DE" sz="1600" dirty="0" err="1" smtClean="0"/>
              <a:t>cut</a:t>
            </a:r>
            <a:r>
              <a:rPr lang="de-DE" sz="1600" dirty="0" smtClean="0"/>
              <a:t> at a 30° angle </a:t>
            </a:r>
          </a:p>
          <a:p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 err="1" smtClean="0"/>
              <a:t>respect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en-US" sz="1600" dirty="0" smtClean="0"/>
              <a:t> tube axis</a:t>
            </a:r>
            <a:endParaRPr lang="de-DE" sz="1600" dirty="0" smtClean="0"/>
          </a:p>
        </p:txBody>
      </p:sp>
      <p:sp>
        <p:nvSpPr>
          <p:cNvPr id="33" name="Textfeld 32"/>
          <p:cNvSpPr txBox="1"/>
          <p:nvPr/>
        </p:nvSpPr>
        <p:spPr>
          <a:xfrm>
            <a:off x="2915816" y="3666510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Twelve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these</a:t>
            </a:r>
            <a:r>
              <a:rPr lang="de-DE" sz="1600" dirty="0" smtClean="0"/>
              <a:t> </a:t>
            </a:r>
            <a:r>
              <a:rPr lang="de-DE" sz="1600" dirty="0" err="1" smtClean="0"/>
              <a:t>joints</a:t>
            </a:r>
            <a:r>
              <a:rPr lang="de-DE" sz="1600" dirty="0" smtClean="0"/>
              <a:t> </a:t>
            </a:r>
            <a:r>
              <a:rPr lang="de-DE" sz="1600" dirty="0" err="1" smtClean="0"/>
              <a:t>yield</a:t>
            </a:r>
            <a:r>
              <a:rPr lang="de-DE" sz="1600" dirty="0" smtClean="0"/>
              <a:t> a TCNT: 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3749027" y="4167238"/>
            <a:ext cx="2254054" cy="1862472"/>
            <a:chOff x="3672802" y="4449378"/>
            <a:chExt cx="2254054" cy="1862472"/>
          </a:xfrm>
        </p:grpSpPr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02" y="4449378"/>
              <a:ext cx="2025786" cy="1862472"/>
            </a:xfrm>
            <a:prstGeom prst="rect">
              <a:avLst/>
            </a:prstGeom>
          </p:spPr>
        </p:pic>
        <p:sp>
          <p:nvSpPr>
            <p:cNvPr id="38" name="Rechteck 37"/>
            <p:cNvSpPr/>
            <p:nvPr/>
          </p:nvSpPr>
          <p:spPr>
            <a:xfrm>
              <a:off x="4397893" y="5169458"/>
              <a:ext cx="377031" cy="468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/>
            <p:cNvSpPr/>
            <p:nvPr/>
          </p:nvSpPr>
          <p:spPr>
            <a:xfrm>
              <a:off x="5549825" y="5169458"/>
              <a:ext cx="377031" cy="468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6346113" y="3884893"/>
            <a:ext cx="2689207" cy="2315168"/>
            <a:chOff x="6323316" y="3767095"/>
            <a:chExt cx="2689207" cy="2315168"/>
          </a:xfrm>
        </p:grpSpPr>
        <p:pic>
          <p:nvPicPr>
            <p:cNvPr id="37" name="Grafik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316" y="3767095"/>
              <a:ext cx="2479302" cy="2315168"/>
            </a:xfrm>
            <a:prstGeom prst="rect">
              <a:avLst/>
            </a:prstGeom>
          </p:spPr>
        </p:pic>
        <p:sp>
          <p:nvSpPr>
            <p:cNvPr id="40" name="Rechteck 39"/>
            <p:cNvSpPr/>
            <p:nvPr/>
          </p:nvSpPr>
          <p:spPr>
            <a:xfrm>
              <a:off x="7454962" y="4746539"/>
              <a:ext cx="377031" cy="468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/>
            <p:cNvSpPr/>
            <p:nvPr/>
          </p:nvSpPr>
          <p:spPr>
            <a:xfrm>
              <a:off x="8635492" y="4687424"/>
              <a:ext cx="377031" cy="468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feld 41"/>
          <p:cNvSpPr txBox="1"/>
          <p:nvPr/>
        </p:nvSpPr>
        <p:spPr>
          <a:xfrm>
            <a:off x="5094002" y="4063642"/>
            <a:ext cx="680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C</a:t>
            </a:r>
            <a:r>
              <a:rPr lang="de-DE" sz="1600" baseline="-25000" dirty="0" smtClean="0"/>
              <a:t>480</a:t>
            </a:r>
          </a:p>
        </p:txBody>
      </p:sp>
      <p:sp>
        <p:nvSpPr>
          <p:cNvPr id="43" name="Textfeld 42"/>
          <p:cNvSpPr txBox="1"/>
          <p:nvPr/>
        </p:nvSpPr>
        <p:spPr>
          <a:xfrm>
            <a:off x="8000824" y="3865076"/>
            <a:ext cx="680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C</a:t>
            </a:r>
            <a:r>
              <a:rPr lang="de-DE" sz="1600" baseline="-25000" dirty="0" smtClean="0"/>
              <a:t>576</a:t>
            </a:r>
          </a:p>
        </p:txBody>
      </p:sp>
    </p:spTree>
    <p:extLst>
      <p:ext uri="{BB962C8B-B14F-4D97-AF65-F5344CB8AC3E}">
        <p14:creationId xmlns:p14="http://schemas.microsoft.com/office/powerpoint/2010/main" val="327304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TCNT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pentagons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heptagons</a:t>
            </a:r>
            <a:endParaRPr lang="en-US" dirty="0"/>
          </a:p>
        </p:txBody>
      </p:sp>
      <p:pic>
        <p:nvPicPr>
          <p:cNvPr id="34" name="Grafik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0" y="1242371"/>
            <a:ext cx="2199923" cy="2022570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5" y="4465581"/>
            <a:ext cx="1970081" cy="1839658"/>
          </a:xfrm>
          <a:prstGeom prst="rect">
            <a:avLst/>
          </a:prstGeom>
        </p:spPr>
      </p:pic>
      <p:sp>
        <p:nvSpPr>
          <p:cNvPr id="44" name="Textfeld 43"/>
          <p:cNvSpPr txBox="1"/>
          <p:nvPr/>
        </p:nvSpPr>
        <p:spPr>
          <a:xfrm>
            <a:off x="1288589" y="1058012"/>
            <a:ext cx="964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C</a:t>
            </a:r>
            <a:r>
              <a:rPr lang="de-DE" sz="2400" baseline="-25000" dirty="0" smtClean="0"/>
              <a:t>480</a:t>
            </a:r>
            <a:endParaRPr lang="en-US" sz="2400" dirty="0"/>
          </a:p>
        </p:txBody>
      </p:sp>
      <p:sp>
        <p:nvSpPr>
          <p:cNvPr id="45" name="Textfeld 44"/>
          <p:cNvSpPr txBox="1"/>
          <p:nvPr/>
        </p:nvSpPr>
        <p:spPr>
          <a:xfrm>
            <a:off x="1288589" y="4133254"/>
            <a:ext cx="1075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C</a:t>
            </a:r>
            <a:r>
              <a:rPr lang="de-DE" sz="2400" baseline="-25000" dirty="0" smtClean="0"/>
              <a:t>576</a:t>
            </a:r>
            <a:endParaRPr lang="en-US" sz="2400" dirty="0"/>
          </a:p>
        </p:txBody>
      </p:sp>
      <p:pic>
        <p:nvPicPr>
          <p:cNvPr id="46" name="Grafik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217275"/>
            <a:ext cx="2743205" cy="2098553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994743"/>
            <a:ext cx="2743205" cy="2098553"/>
          </a:xfrm>
          <a:prstGeom prst="rect">
            <a:avLst/>
          </a:prstGeom>
        </p:spPr>
      </p:pic>
      <p:sp>
        <p:nvSpPr>
          <p:cNvPr id="48" name="Textfeld 47"/>
          <p:cNvSpPr txBox="1"/>
          <p:nvPr/>
        </p:nvSpPr>
        <p:spPr>
          <a:xfrm>
            <a:off x="2141460" y="3242153"/>
            <a:ext cx="2625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n</a:t>
            </a:r>
            <a:r>
              <a:rPr lang="de-DE" sz="1600" dirty="0" err="1" smtClean="0"/>
              <a:t>et</a:t>
            </a:r>
            <a:r>
              <a:rPr lang="de-DE" sz="1600" dirty="0" smtClean="0"/>
              <a:t> </a:t>
            </a:r>
            <a:r>
              <a:rPr lang="de-DE" sz="1600" dirty="0" err="1" smtClean="0"/>
              <a:t>current</a:t>
            </a:r>
            <a:r>
              <a:rPr lang="de-DE" sz="1600" dirty="0" smtClean="0"/>
              <a:t>: +73.70 </a:t>
            </a:r>
            <a:r>
              <a:rPr lang="de-DE" sz="1600" dirty="0" err="1" smtClean="0"/>
              <a:t>nA</a:t>
            </a:r>
            <a:r>
              <a:rPr lang="de-DE" sz="1600" dirty="0" smtClean="0"/>
              <a:t>/T</a:t>
            </a:r>
          </a:p>
        </p:txBody>
      </p:sp>
      <p:sp>
        <p:nvSpPr>
          <p:cNvPr id="49" name="Textfeld 48"/>
          <p:cNvSpPr txBox="1"/>
          <p:nvPr/>
        </p:nvSpPr>
        <p:spPr>
          <a:xfrm>
            <a:off x="2157460" y="5966685"/>
            <a:ext cx="278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n</a:t>
            </a:r>
            <a:r>
              <a:rPr lang="de-DE" sz="1600" dirty="0" err="1" smtClean="0"/>
              <a:t>et</a:t>
            </a:r>
            <a:r>
              <a:rPr lang="de-DE" sz="1600" dirty="0" smtClean="0"/>
              <a:t> </a:t>
            </a:r>
            <a:r>
              <a:rPr lang="de-DE" sz="1600" dirty="0" err="1" smtClean="0"/>
              <a:t>current</a:t>
            </a:r>
            <a:r>
              <a:rPr lang="de-DE" sz="1600" dirty="0" smtClean="0"/>
              <a:t>: +117.84 </a:t>
            </a:r>
            <a:r>
              <a:rPr lang="de-DE" sz="1600" dirty="0" err="1" smtClean="0"/>
              <a:t>nA</a:t>
            </a:r>
            <a:r>
              <a:rPr lang="de-DE" sz="1600" dirty="0" smtClean="0"/>
              <a:t>/T</a:t>
            </a:r>
          </a:p>
        </p:txBody>
      </p:sp>
    </p:spTree>
    <p:extLst>
      <p:ext uri="{BB962C8B-B14F-4D97-AF65-F5344CB8AC3E}">
        <p14:creationId xmlns:p14="http://schemas.microsoft.com/office/powerpoint/2010/main" val="2672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TCNT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pentagons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heptagons</a:t>
            </a:r>
            <a:endParaRPr lang="en-US" dirty="0"/>
          </a:p>
        </p:txBody>
      </p:sp>
      <p:pic>
        <p:nvPicPr>
          <p:cNvPr id="34" name="Grafik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0" y="1242371"/>
            <a:ext cx="2199923" cy="2022570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5" y="4465581"/>
            <a:ext cx="1970081" cy="1839658"/>
          </a:xfrm>
          <a:prstGeom prst="rect">
            <a:avLst/>
          </a:prstGeom>
        </p:spPr>
      </p:pic>
      <p:sp>
        <p:nvSpPr>
          <p:cNvPr id="44" name="Textfeld 43"/>
          <p:cNvSpPr txBox="1"/>
          <p:nvPr/>
        </p:nvSpPr>
        <p:spPr>
          <a:xfrm>
            <a:off x="1288589" y="1058012"/>
            <a:ext cx="964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C</a:t>
            </a:r>
            <a:r>
              <a:rPr lang="de-DE" sz="2400" baseline="-25000" dirty="0" smtClean="0"/>
              <a:t>480</a:t>
            </a:r>
            <a:endParaRPr lang="en-US" sz="2400" dirty="0"/>
          </a:p>
        </p:txBody>
      </p:sp>
      <p:sp>
        <p:nvSpPr>
          <p:cNvPr id="45" name="Textfeld 44"/>
          <p:cNvSpPr txBox="1"/>
          <p:nvPr/>
        </p:nvSpPr>
        <p:spPr>
          <a:xfrm>
            <a:off x="1288589" y="4133254"/>
            <a:ext cx="1075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C</a:t>
            </a:r>
            <a:r>
              <a:rPr lang="de-DE" sz="2400" baseline="-25000" dirty="0" smtClean="0"/>
              <a:t>576</a:t>
            </a:r>
            <a:endParaRPr lang="en-US" sz="2400" dirty="0"/>
          </a:p>
        </p:txBody>
      </p:sp>
      <p:pic>
        <p:nvPicPr>
          <p:cNvPr id="46" name="Grafik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217275"/>
            <a:ext cx="2743205" cy="2098553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994743"/>
            <a:ext cx="2743205" cy="2098553"/>
          </a:xfrm>
          <a:prstGeom prst="rect">
            <a:avLst/>
          </a:prstGeom>
        </p:spPr>
      </p:pic>
      <p:sp>
        <p:nvSpPr>
          <p:cNvPr id="48" name="Textfeld 47"/>
          <p:cNvSpPr txBox="1"/>
          <p:nvPr/>
        </p:nvSpPr>
        <p:spPr>
          <a:xfrm>
            <a:off x="2141460" y="3242153"/>
            <a:ext cx="2625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n</a:t>
            </a:r>
            <a:r>
              <a:rPr lang="de-DE" sz="1600" dirty="0" err="1" smtClean="0"/>
              <a:t>et</a:t>
            </a:r>
            <a:r>
              <a:rPr lang="de-DE" sz="1600" dirty="0" smtClean="0"/>
              <a:t> </a:t>
            </a:r>
            <a:r>
              <a:rPr lang="de-DE" sz="1600" dirty="0" err="1" smtClean="0"/>
              <a:t>current</a:t>
            </a:r>
            <a:r>
              <a:rPr lang="de-DE" sz="1600" dirty="0" smtClean="0"/>
              <a:t>: +73.70 </a:t>
            </a:r>
            <a:r>
              <a:rPr lang="de-DE" sz="1600" dirty="0" err="1" smtClean="0"/>
              <a:t>nA</a:t>
            </a:r>
            <a:r>
              <a:rPr lang="de-DE" sz="1600" dirty="0" smtClean="0"/>
              <a:t>/T</a:t>
            </a:r>
          </a:p>
        </p:txBody>
      </p:sp>
      <p:sp>
        <p:nvSpPr>
          <p:cNvPr id="49" name="Textfeld 48"/>
          <p:cNvSpPr txBox="1"/>
          <p:nvPr/>
        </p:nvSpPr>
        <p:spPr>
          <a:xfrm>
            <a:off x="2157460" y="5966685"/>
            <a:ext cx="278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n</a:t>
            </a:r>
            <a:r>
              <a:rPr lang="de-DE" sz="1600" dirty="0" err="1" smtClean="0"/>
              <a:t>et</a:t>
            </a:r>
            <a:r>
              <a:rPr lang="de-DE" sz="1600" dirty="0" smtClean="0"/>
              <a:t> </a:t>
            </a:r>
            <a:r>
              <a:rPr lang="de-DE" sz="1600" dirty="0" err="1" smtClean="0"/>
              <a:t>current</a:t>
            </a:r>
            <a:r>
              <a:rPr lang="de-DE" sz="1600" dirty="0" smtClean="0"/>
              <a:t>: +117.84 </a:t>
            </a:r>
            <a:r>
              <a:rPr lang="de-DE" sz="1600" dirty="0" err="1" smtClean="0"/>
              <a:t>nA</a:t>
            </a:r>
            <a:r>
              <a:rPr lang="de-DE" sz="1600" dirty="0" smtClean="0"/>
              <a:t>/T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65581"/>
            <a:ext cx="1988820" cy="1837944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555886" y="3159254"/>
            <a:ext cx="2241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n</a:t>
            </a:r>
            <a:r>
              <a:rPr lang="de-DE" sz="1600" dirty="0" err="1" smtClean="0"/>
              <a:t>et</a:t>
            </a:r>
            <a:r>
              <a:rPr lang="de-DE" sz="1600" dirty="0" smtClean="0"/>
              <a:t> </a:t>
            </a:r>
            <a:r>
              <a:rPr lang="de-DE" sz="1600" dirty="0" err="1" smtClean="0"/>
              <a:t>current</a:t>
            </a:r>
            <a:r>
              <a:rPr lang="de-DE" sz="1600" dirty="0" smtClean="0"/>
              <a:t>: -2.45 </a:t>
            </a:r>
            <a:r>
              <a:rPr lang="de-DE" sz="1600" dirty="0" err="1" smtClean="0"/>
              <a:t>nA</a:t>
            </a:r>
            <a:r>
              <a:rPr lang="de-DE" sz="1600" dirty="0" smtClean="0"/>
              <a:t>/T</a:t>
            </a: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611" y="3933697"/>
            <a:ext cx="2728877" cy="208759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208821"/>
            <a:ext cx="2255520" cy="208026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124744"/>
            <a:ext cx="2728877" cy="208759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6486442" y="5968397"/>
            <a:ext cx="2464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n</a:t>
            </a:r>
            <a:r>
              <a:rPr lang="de-DE" sz="1600" dirty="0" err="1" smtClean="0"/>
              <a:t>et</a:t>
            </a:r>
            <a:r>
              <a:rPr lang="de-DE" sz="1600" dirty="0" smtClean="0"/>
              <a:t> </a:t>
            </a:r>
            <a:r>
              <a:rPr lang="de-DE" sz="1600" dirty="0" err="1" smtClean="0"/>
              <a:t>current</a:t>
            </a:r>
            <a:r>
              <a:rPr lang="de-DE" sz="1600" dirty="0" smtClean="0"/>
              <a:t>: +57.72 </a:t>
            </a:r>
            <a:r>
              <a:rPr lang="de-DE" sz="1600" dirty="0" err="1" smtClean="0"/>
              <a:t>nA</a:t>
            </a:r>
            <a:r>
              <a:rPr lang="de-DE" sz="1600" dirty="0" smtClean="0"/>
              <a:t>/T</a:t>
            </a:r>
          </a:p>
          <a:p>
            <a:endParaRPr lang="de-DE" sz="1600" dirty="0" smtClean="0"/>
          </a:p>
        </p:txBody>
      </p:sp>
      <p:sp>
        <p:nvSpPr>
          <p:cNvPr id="17" name="Textfeld 16"/>
          <p:cNvSpPr txBox="1"/>
          <p:nvPr/>
        </p:nvSpPr>
        <p:spPr>
          <a:xfrm>
            <a:off x="5624136" y="1060202"/>
            <a:ext cx="964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C</a:t>
            </a:r>
            <a:r>
              <a:rPr lang="de-DE" sz="2400" baseline="-25000" dirty="0" smtClean="0"/>
              <a:t>480</a:t>
            </a:r>
            <a:endParaRPr lang="en-US" sz="2400" dirty="0"/>
          </a:p>
        </p:txBody>
      </p:sp>
      <p:sp>
        <p:nvSpPr>
          <p:cNvPr id="18" name="Textfeld 17"/>
          <p:cNvSpPr txBox="1"/>
          <p:nvPr/>
        </p:nvSpPr>
        <p:spPr>
          <a:xfrm>
            <a:off x="5624136" y="4135444"/>
            <a:ext cx="1075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C</a:t>
            </a:r>
            <a:r>
              <a:rPr lang="de-DE" sz="2400" baseline="-25000" dirty="0" smtClean="0"/>
              <a:t>576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50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0" y="895350"/>
            <a:ext cx="7003228" cy="535747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Net </a:t>
            </a:r>
            <a:r>
              <a:rPr lang="de-DE" dirty="0" err="1" smtClean="0"/>
              <a:t>currents</a:t>
            </a:r>
            <a:r>
              <a:rPr lang="de-DE" dirty="0" smtClean="0"/>
              <a:t> in TCNT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3518" r="11835" b="56212"/>
          <a:stretch/>
        </p:blipFill>
        <p:spPr>
          <a:xfrm>
            <a:off x="6588224" y="1224875"/>
            <a:ext cx="2124000" cy="1440000"/>
          </a:xfrm>
          <a:prstGeom prst="rect">
            <a:avLst/>
          </a:prstGeom>
        </p:spPr>
      </p:pic>
      <p:sp>
        <p:nvSpPr>
          <p:cNvPr id="5" name="Freihandform 4"/>
          <p:cNvSpPr/>
          <p:nvPr/>
        </p:nvSpPr>
        <p:spPr>
          <a:xfrm>
            <a:off x="6626225" y="1247775"/>
            <a:ext cx="885825" cy="1196975"/>
          </a:xfrm>
          <a:custGeom>
            <a:avLst/>
            <a:gdLst>
              <a:gd name="connsiteX0" fmla="*/ 0 w 885825"/>
              <a:gd name="connsiteY0" fmla="*/ 171450 h 1196975"/>
              <a:gd name="connsiteX1" fmla="*/ 3175 w 885825"/>
              <a:gd name="connsiteY1" fmla="*/ 501650 h 1196975"/>
              <a:gd name="connsiteX2" fmla="*/ 139700 w 885825"/>
              <a:gd name="connsiteY2" fmla="*/ 758825 h 1196975"/>
              <a:gd name="connsiteX3" fmla="*/ 438150 w 885825"/>
              <a:gd name="connsiteY3" fmla="*/ 923925 h 1196975"/>
              <a:gd name="connsiteX4" fmla="*/ 596900 w 885825"/>
              <a:gd name="connsiteY4" fmla="*/ 1196975 h 1196975"/>
              <a:gd name="connsiteX5" fmla="*/ 885825 w 885825"/>
              <a:gd name="connsiteY5" fmla="*/ 1022350 h 1196975"/>
              <a:gd name="connsiteX6" fmla="*/ 733425 w 885825"/>
              <a:gd name="connsiteY6" fmla="*/ 765175 h 1196975"/>
              <a:gd name="connsiteX7" fmla="*/ 736600 w 885825"/>
              <a:gd name="connsiteY7" fmla="*/ 431800 h 1196975"/>
              <a:gd name="connsiteX8" fmla="*/ 590550 w 885825"/>
              <a:gd name="connsiteY8" fmla="*/ 177800 h 1196975"/>
              <a:gd name="connsiteX9" fmla="*/ 288925 w 885825"/>
              <a:gd name="connsiteY9" fmla="*/ 0 h 1196975"/>
              <a:gd name="connsiteX10" fmla="*/ 0 w 885825"/>
              <a:gd name="connsiteY10" fmla="*/ 171450 h 11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85825" h="1196975">
                <a:moveTo>
                  <a:pt x="0" y="171450"/>
                </a:moveTo>
                <a:cubicBezTo>
                  <a:pt x="1058" y="281517"/>
                  <a:pt x="2117" y="391583"/>
                  <a:pt x="3175" y="501650"/>
                </a:cubicBezTo>
                <a:lnTo>
                  <a:pt x="139700" y="758825"/>
                </a:lnTo>
                <a:lnTo>
                  <a:pt x="438150" y="923925"/>
                </a:lnTo>
                <a:lnTo>
                  <a:pt x="596900" y="1196975"/>
                </a:lnTo>
                <a:lnTo>
                  <a:pt x="885825" y="1022350"/>
                </a:lnTo>
                <a:lnTo>
                  <a:pt x="733425" y="765175"/>
                </a:lnTo>
                <a:cubicBezTo>
                  <a:pt x="734483" y="654050"/>
                  <a:pt x="735542" y="542925"/>
                  <a:pt x="736600" y="431800"/>
                </a:cubicBezTo>
                <a:lnTo>
                  <a:pt x="590550" y="177800"/>
                </a:lnTo>
                <a:lnTo>
                  <a:pt x="288925" y="0"/>
                </a:lnTo>
                <a:lnTo>
                  <a:pt x="0" y="171450"/>
                </a:lnTo>
                <a:close/>
              </a:path>
            </a:pathLst>
          </a:custGeom>
          <a:solidFill>
            <a:srgbClr val="000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3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0" y="895350"/>
            <a:ext cx="7003228" cy="535747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 </a:t>
            </a:r>
            <a:r>
              <a:rPr lang="de-DE" dirty="0" err="1"/>
              <a:t>currents</a:t>
            </a:r>
            <a:r>
              <a:rPr lang="de-DE" dirty="0"/>
              <a:t> in TCNT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3518" r="11835" b="56212"/>
          <a:stretch/>
        </p:blipFill>
        <p:spPr>
          <a:xfrm>
            <a:off x="6588224" y="1224875"/>
            <a:ext cx="2124000" cy="1440000"/>
          </a:xfrm>
          <a:prstGeom prst="rect">
            <a:avLst/>
          </a:prstGeom>
        </p:spPr>
      </p:pic>
      <p:sp>
        <p:nvSpPr>
          <p:cNvPr id="5" name="Freihandform 4"/>
          <p:cNvSpPr/>
          <p:nvPr/>
        </p:nvSpPr>
        <p:spPr>
          <a:xfrm>
            <a:off x="6626225" y="1247775"/>
            <a:ext cx="885825" cy="1196975"/>
          </a:xfrm>
          <a:custGeom>
            <a:avLst/>
            <a:gdLst>
              <a:gd name="connsiteX0" fmla="*/ 0 w 885825"/>
              <a:gd name="connsiteY0" fmla="*/ 171450 h 1196975"/>
              <a:gd name="connsiteX1" fmla="*/ 3175 w 885825"/>
              <a:gd name="connsiteY1" fmla="*/ 501650 h 1196975"/>
              <a:gd name="connsiteX2" fmla="*/ 139700 w 885825"/>
              <a:gd name="connsiteY2" fmla="*/ 758825 h 1196975"/>
              <a:gd name="connsiteX3" fmla="*/ 438150 w 885825"/>
              <a:gd name="connsiteY3" fmla="*/ 923925 h 1196975"/>
              <a:gd name="connsiteX4" fmla="*/ 596900 w 885825"/>
              <a:gd name="connsiteY4" fmla="*/ 1196975 h 1196975"/>
              <a:gd name="connsiteX5" fmla="*/ 885825 w 885825"/>
              <a:gd name="connsiteY5" fmla="*/ 1022350 h 1196975"/>
              <a:gd name="connsiteX6" fmla="*/ 733425 w 885825"/>
              <a:gd name="connsiteY6" fmla="*/ 765175 h 1196975"/>
              <a:gd name="connsiteX7" fmla="*/ 736600 w 885825"/>
              <a:gd name="connsiteY7" fmla="*/ 431800 h 1196975"/>
              <a:gd name="connsiteX8" fmla="*/ 590550 w 885825"/>
              <a:gd name="connsiteY8" fmla="*/ 177800 h 1196975"/>
              <a:gd name="connsiteX9" fmla="*/ 288925 w 885825"/>
              <a:gd name="connsiteY9" fmla="*/ 0 h 1196975"/>
              <a:gd name="connsiteX10" fmla="*/ 0 w 885825"/>
              <a:gd name="connsiteY10" fmla="*/ 171450 h 11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85825" h="1196975">
                <a:moveTo>
                  <a:pt x="0" y="171450"/>
                </a:moveTo>
                <a:cubicBezTo>
                  <a:pt x="1058" y="281517"/>
                  <a:pt x="2117" y="391583"/>
                  <a:pt x="3175" y="501650"/>
                </a:cubicBezTo>
                <a:lnTo>
                  <a:pt x="139700" y="758825"/>
                </a:lnTo>
                <a:lnTo>
                  <a:pt x="438150" y="923925"/>
                </a:lnTo>
                <a:lnTo>
                  <a:pt x="596900" y="1196975"/>
                </a:lnTo>
                <a:lnTo>
                  <a:pt x="885825" y="1022350"/>
                </a:lnTo>
                <a:lnTo>
                  <a:pt x="733425" y="765175"/>
                </a:lnTo>
                <a:cubicBezTo>
                  <a:pt x="734483" y="654050"/>
                  <a:pt x="735542" y="542925"/>
                  <a:pt x="736600" y="431800"/>
                </a:cubicBezTo>
                <a:lnTo>
                  <a:pt x="590550" y="177800"/>
                </a:lnTo>
                <a:lnTo>
                  <a:pt x="288925" y="0"/>
                </a:lnTo>
                <a:lnTo>
                  <a:pt x="0" y="171450"/>
                </a:lnTo>
                <a:close/>
              </a:path>
            </a:pathLst>
          </a:custGeom>
          <a:solidFill>
            <a:srgbClr val="000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ihandform 5"/>
          <p:cNvSpPr/>
          <p:nvPr/>
        </p:nvSpPr>
        <p:spPr>
          <a:xfrm>
            <a:off x="7962900" y="1263650"/>
            <a:ext cx="596900" cy="1346200"/>
          </a:xfrm>
          <a:custGeom>
            <a:avLst/>
            <a:gdLst>
              <a:gd name="connsiteX0" fmla="*/ 146050 w 596900"/>
              <a:gd name="connsiteY0" fmla="*/ 0 h 1346200"/>
              <a:gd name="connsiteX1" fmla="*/ 0 w 596900"/>
              <a:gd name="connsiteY1" fmla="*/ 234950 h 1346200"/>
              <a:gd name="connsiteX2" fmla="*/ 0 w 596900"/>
              <a:gd name="connsiteY2" fmla="*/ 762000 h 1346200"/>
              <a:gd name="connsiteX3" fmla="*/ 158750 w 596900"/>
              <a:gd name="connsiteY3" fmla="*/ 1016000 h 1346200"/>
              <a:gd name="connsiteX4" fmla="*/ 158750 w 596900"/>
              <a:gd name="connsiteY4" fmla="*/ 1346200 h 1346200"/>
              <a:gd name="connsiteX5" fmla="*/ 438150 w 596900"/>
              <a:gd name="connsiteY5" fmla="*/ 1333500 h 1346200"/>
              <a:gd name="connsiteX6" fmla="*/ 444500 w 596900"/>
              <a:gd name="connsiteY6" fmla="*/ 1022350 h 1346200"/>
              <a:gd name="connsiteX7" fmla="*/ 584200 w 596900"/>
              <a:gd name="connsiteY7" fmla="*/ 774700 h 1346200"/>
              <a:gd name="connsiteX8" fmla="*/ 596900 w 596900"/>
              <a:gd name="connsiteY8" fmla="*/ 254000 h 1346200"/>
              <a:gd name="connsiteX9" fmla="*/ 431800 w 596900"/>
              <a:gd name="connsiteY9" fmla="*/ 0 h 1346200"/>
              <a:gd name="connsiteX10" fmla="*/ 146050 w 596900"/>
              <a:gd name="connsiteY10" fmla="*/ 0 h 134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6900" h="1346200">
                <a:moveTo>
                  <a:pt x="146050" y="0"/>
                </a:moveTo>
                <a:lnTo>
                  <a:pt x="0" y="234950"/>
                </a:lnTo>
                <a:lnTo>
                  <a:pt x="0" y="762000"/>
                </a:lnTo>
                <a:lnTo>
                  <a:pt x="158750" y="1016000"/>
                </a:lnTo>
                <a:lnTo>
                  <a:pt x="158750" y="1346200"/>
                </a:lnTo>
                <a:lnTo>
                  <a:pt x="438150" y="1333500"/>
                </a:lnTo>
                <a:lnTo>
                  <a:pt x="444500" y="1022350"/>
                </a:lnTo>
                <a:lnTo>
                  <a:pt x="584200" y="774700"/>
                </a:lnTo>
                <a:lnTo>
                  <a:pt x="596900" y="254000"/>
                </a:lnTo>
                <a:lnTo>
                  <a:pt x="431800" y="0"/>
                </a:lnTo>
                <a:lnTo>
                  <a:pt x="146050" y="0"/>
                </a:lnTo>
                <a:close/>
              </a:path>
            </a:pathLst>
          </a:custGeom>
          <a:solidFill>
            <a:srgbClr val="FF0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9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0" y="895350"/>
            <a:ext cx="7003228" cy="535747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 </a:t>
            </a:r>
            <a:r>
              <a:rPr lang="de-DE" dirty="0" err="1"/>
              <a:t>currents</a:t>
            </a:r>
            <a:r>
              <a:rPr lang="de-DE" dirty="0"/>
              <a:t> in TCNT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3518" r="11835" b="56212"/>
          <a:stretch/>
        </p:blipFill>
        <p:spPr>
          <a:xfrm>
            <a:off x="6588224" y="1224875"/>
            <a:ext cx="2124000" cy="1440000"/>
          </a:xfrm>
          <a:prstGeom prst="rect">
            <a:avLst/>
          </a:prstGeom>
        </p:spPr>
      </p:pic>
      <p:sp>
        <p:nvSpPr>
          <p:cNvPr id="5" name="Freihandform 4"/>
          <p:cNvSpPr/>
          <p:nvPr/>
        </p:nvSpPr>
        <p:spPr>
          <a:xfrm>
            <a:off x="6626225" y="1247775"/>
            <a:ext cx="885825" cy="1196975"/>
          </a:xfrm>
          <a:custGeom>
            <a:avLst/>
            <a:gdLst>
              <a:gd name="connsiteX0" fmla="*/ 0 w 885825"/>
              <a:gd name="connsiteY0" fmla="*/ 171450 h 1196975"/>
              <a:gd name="connsiteX1" fmla="*/ 3175 w 885825"/>
              <a:gd name="connsiteY1" fmla="*/ 501650 h 1196975"/>
              <a:gd name="connsiteX2" fmla="*/ 139700 w 885825"/>
              <a:gd name="connsiteY2" fmla="*/ 758825 h 1196975"/>
              <a:gd name="connsiteX3" fmla="*/ 438150 w 885825"/>
              <a:gd name="connsiteY3" fmla="*/ 923925 h 1196975"/>
              <a:gd name="connsiteX4" fmla="*/ 596900 w 885825"/>
              <a:gd name="connsiteY4" fmla="*/ 1196975 h 1196975"/>
              <a:gd name="connsiteX5" fmla="*/ 885825 w 885825"/>
              <a:gd name="connsiteY5" fmla="*/ 1022350 h 1196975"/>
              <a:gd name="connsiteX6" fmla="*/ 733425 w 885825"/>
              <a:gd name="connsiteY6" fmla="*/ 765175 h 1196975"/>
              <a:gd name="connsiteX7" fmla="*/ 736600 w 885825"/>
              <a:gd name="connsiteY7" fmla="*/ 431800 h 1196975"/>
              <a:gd name="connsiteX8" fmla="*/ 590550 w 885825"/>
              <a:gd name="connsiteY8" fmla="*/ 177800 h 1196975"/>
              <a:gd name="connsiteX9" fmla="*/ 288925 w 885825"/>
              <a:gd name="connsiteY9" fmla="*/ 0 h 1196975"/>
              <a:gd name="connsiteX10" fmla="*/ 0 w 885825"/>
              <a:gd name="connsiteY10" fmla="*/ 171450 h 11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85825" h="1196975">
                <a:moveTo>
                  <a:pt x="0" y="171450"/>
                </a:moveTo>
                <a:cubicBezTo>
                  <a:pt x="1058" y="281517"/>
                  <a:pt x="2117" y="391583"/>
                  <a:pt x="3175" y="501650"/>
                </a:cubicBezTo>
                <a:lnTo>
                  <a:pt x="139700" y="758825"/>
                </a:lnTo>
                <a:lnTo>
                  <a:pt x="438150" y="923925"/>
                </a:lnTo>
                <a:lnTo>
                  <a:pt x="596900" y="1196975"/>
                </a:lnTo>
                <a:lnTo>
                  <a:pt x="885825" y="1022350"/>
                </a:lnTo>
                <a:lnTo>
                  <a:pt x="733425" y="765175"/>
                </a:lnTo>
                <a:cubicBezTo>
                  <a:pt x="734483" y="654050"/>
                  <a:pt x="735542" y="542925"/>
                  <a:pt x="736600" y="431800"/>
                </a:cubicBezTo>
                <a:lnTo>
                  <a:pt x="590550" y="177800"/>
                </a:lnTo>
                <a:lnTo>
                  <a:pt x="288925" y="0"/>
                </a:lnTo>
                <a:lnTo>
                  <a:pt x="0" y="171450"/>
                </a:lnTo>
                <a:close/>
              </a:path>
            </a:pathLst>
          </a:custGeom>
          <a:solidFill>
            <a:srgbClr val="000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ihandform 5"/>
          <p:cNvSpPr/>
          <p:nvPr/>
        </p:nvSpPr>
        <p:spPr>
          <a:xfrm>
            <a:off x="7962900" y="1263650"/>
            <a:ext cx="596900" cy="1346200"/>
          </a:xfrm>
          <a:custGeom>
            <a:avLst/>
            <a:gdLst>
              <a:gd name="connsiteX0" fmla="*/ 146050 w 596900"/>
              <a:gd name="connsiteY0" fmla="*/ 0 h 1346200"/>
              <a:gd name="connsiteX1" fmla="*/ 0 w 596900"/>
              <a:gd name="connsiteY1" fmla="*/ 234950 h 1346200"/>
              <a:gd name="connsiteX2" fmla="*/ 0 w 596900"/>
              <a:gd name="connsiteY2" fmla="*/ 762000 h 1346200"/>
              <a:gd name="connsiteX3" fmla="*/ 158750 w 596900"/>
              <a:gd name="connsiteY3" fmla="*/ 1016000 h 1346200"/>
              <a:gd name="connsiteX4" fmla="*/ 158750 w 596900"/>
              <a:gd name="connsiteY4" fmla="*/ 1346200 h 1346200"/>
              <a:gd name="connsiteX5" fmla="*/ 438150 w 596900"/>
              <a:gd name="connsiteY5" fmla="*/ 1333500 h 1346200"/>
              <a:gd name="connsiteX6" fmla="*/ 444500 w 596900"/>
              <a:gd name="connsiteY6" fmla="*/ 1022350 h 1346200"/>
              <a:gd name="connsiteX7" fmla="*/ 584200 w 596900"/>
              <a:gd name="connsiteY7" fmla="*/ 774700 h 1346200"/>
              <a:gd name="connsiteX8" fmla="*/ 596900 w 596900"/>
              <a:gd name="connsiteY8" fmla="*/ 254000 h 1346200"/>
              <a:gd name="connsiteX9" fmla="*/ 431800 w 596900"/>
              <a:gd name="connsiteY9" fmla="*/ 0 h 1346200"/>
              <a:gd name="connsiteX10" fmla="*/ 146050 w 596900"/>
              <a:gd name="connsiteY10" fmla="*/ 0 h 134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6900" h="1346200">
                <a:moveTo>
                  <a:pt x="146050" y="0"/>
                </a:moveTo>
                <a:lnTo>
                  <a:pt x="0" y="234950"/>
                </a:lnTo>
                <a:lnTo>
                  <a:pt x="0" y="762000"/>
                </a:lnTo>
                <a:lnTo>
                  <a:pt x="158750" y="1016000"/>
                </a:lnTo>
                <a:lnTo>
                  <a:pt x="158750" y="1346200"/>
                </a:lnTo>
                <a:lnTo>
                  <a:pt x="438150" y="1333500"/>
                </a:lnTo>
                <a:lnTo>
                  <a:pt x="444500" y="1022350"/>
                </a:lnTo>
                <a:lnTo>
                  <a:pt x="584200" y="774700"/>
                </a:lnTo>
                <a:lnTo>
                  <a:pt x="596900" y="254000"/>
                </a:lnTo>
                <a:lnTo>
                  <a:pt x="431800" y="0"/>
                </a:lnTo>
                <a:lnTo>
                  <a:pt x="146050" y="0"/>
                </a:lnTo>
                <a:close/>
              </a:path>
            </a:pathLst>
          </a:custGeom>
          <a:solidFill>
            <a:srgbClr val="FF0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0" t="58263" r="18519" b="423"/>
          <a:stretch/>
        </p:blipFill>
        <p:spPr>
          <a:xfrm>
            <a:off x="7082985" y="2927568"/>
            <a:ext cx="1101308" cy="1507053"/>
          </a:xfrm>
          <a:prstGeom prst="rect">
            <a:avLst/>
          </a:prstGeom>
        </p:spPr>
      </p:pic>
      <p:sp>
        <p:nvSpPr>
          <p:cNvPr id="15" name="Freihandform 14"/>
          <p:cNvSpPr/>
          <p:nvPr/>
        </p:nvSpPr>
        <p:spPr>
          <a:xfrm>
            <a:off x="7327900" y="3384550"/>
            <a:ext cx="831850" cy="1009650"/>
          </a:xfrm>
          <a:custGeom>
            <a:avLst/>
            <a:gdLst>
              <a:gd name="connsiteX0" fmla="*/ 95250 w 831850"/>
              <a:gd name="connsiteY0" fmla="*/ 1009650 h 1009650"/>
              <a:gd name="connsiteX1" fmla="*/ 831850 w 831850"/>
              <a:gd name="connsiteY1" fmla="*/ 990600 h 1009650"/>
              <a:gd name="connsiteX2" fmla="*/ 831850 w 831850"/>
              <a:gd name="connsiteY2" fmla="*/ 0 h 1009650"/>
              <a:gd name="connsiteX3" fmla="*/ 0 w 831850"/>
              <a:gd name="connsiteY3" fmla="*/ 552450 h 1009650"/>
              <a:gd name="connsiteX4" fmla="*/ 0 w 831850"/>
              <a:gd name="connsiteY4" fmla="*/ 1003300 h 1009650"/>
              <a:gd name="connsiteX5" fmla="*/ 95250 w 831850"/>
              <a:gd name="connsiteY5" fmla="*/ 100965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1850" h="1009650">
                <a:moveTo>
                  <a:pt x="95250" y="1009650"/>
                </a:moveTo>
                <a:lnTo>
                  <a:pt x="831850" y="990600"/>
                </a:lnTo>
                <a:lnTo>
                  <a:pt x="831850" y="0"/>
                </a:lnTo>
                <a:lnTo>
                  <a:pt x="0" y="552450"/>
                </a:lnTo>
                <a:lnTo>
                  <a:pt x="0" y="1003300"/>
                </a:lnTo>
                <a:lnTo>
                  <a:pt x="95250" y="1009650"/>
                </a:lnTo>
                <a:close/>
              </a:path>
            </a:pathLst>
          </a:custGeom>
          <a:solidFill>
            <a:srgbClr val="0084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6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0" y="895350"/>
            <a:ext cx="7003228" cy="535747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 </a:t>
            </a:r>
            <a:r>
              <a:rPr lang="de-DE" dirty="0" err="1"/>
              <a:t>currents</a:t>
            </a:r>
            <a:r>
              <a:rPr lang="de-DE" dirty="0"/>
              <a:t> in TCNT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3518" r="11835" b="56212"/>
          <a:stretch/>
        </p:blipFill>
        <p:spPr>
          <a:xfrm>
            <a:off x="6588224" y="1224875"/>
            <a:ext cx="2124000" cy="14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0" t="58263" r="18519" b="423"/>
          <a:stretch/>
        </p:blipFill>
        <p:spPr>
          <a:xfrm>
            <a:off x="7082985" y="2927568"/>
            <a:ext cx="1101308" cy="1507053"/>
          </a:xfrm>
          <a:prstGeom prst="rect">
            <a:avLst/>
          </a:prstGeom>
        </p:spPr>
      </p:pic>
      <p:sp>
        <p:nvSpPr>
          <p:cNvPr id="5" name="Freihandform 4"/>
          <p:cNvSpPr/>
          <p:nvPr/>
        </p:nvSpPr>
        <p:spPr>
          <a:xfrm>
            <a:off x="6626225" y="1247775"/>
            <a:ext cx="885825" cy="1196975"/>
          </a:xfrm>
          <a:custGeom>
            <a:avLst/>
            <a:gdLst>
              <a:gd name="connsiteX0" fmla="*/ 0 w 885825"/>
              <a:gd name="connsiteY0" fmla="*/ 171450 h 1196975"/>
              <a:gd name="connsiteX1" fmla="*/ 3175 w 885825"/>
              <a:gd name="connsiteY1" fmla="*/ 501650 h 1196975"/>
              <a:gd name="connsiteX2" fmla="*/ 139700 w 885825"/>
              <a:gd name="connsiteY2" fmla="*/ 758825 h 1196975"/>
              <a:gd name="connsiteX3" fmla="*/ 438150 w 885825"/>
              <a:gd name="connsiteY3" fmla="*/ 923925 h 1196975"/>
              <a:gd name="connsiteX4" fmla="*/ 596900 w 885825"/>
              <a:gd name="connsiteY4" fmla="*/ 1196975 h 1196975"/>
              <a:gd name="connsiteX5" fmla="*/ 885825 w 885825"/>
              <a:gd name="connsiteY5" fmla="*/ 1022350 h 1196975"/>
              <a:gd name="connsiteX6" fmla="*/ 733425 w 885825"/>
              <a:gd name="connsiteY6" fmla="*/ 765175 h 1196975"/>
              <a:gd name="connsiteX7" fmla="*/ 736600 w 885825"/>
              <a:gd name="connsiteY7" fmla="*/ 431800 h 1196975"/>
              <a:gd name="connsiteX8" fmla="*/ 590550 w 885825"/>
              <a:gd name="connsiteY8" fmla="*/ 177800 h 1196975"/>
              <a:gd name="connsiteX9" fmla="*/ 288925 w 885825"/>
              <a:gd name="connsiteY9" fmla="*/ 0 h 1196975"/>
              <a:gd name="connsiteX10" fmla="*/ 0 w 885825"/>
              <a:gd name="connsiteY10" fmla="*/ 171450 h 11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85825" h="1196975">
                <a:moveTo>
                  <a:pt x="0" y="171450"/>
                </a:moveTo>
                <a:cubicBezTo>
                  <a:pt x="1058" y="281517"/>
                  <a:pt x="2117" y="391583"/>
                  <a:pt x="3175" y="501650"/>
                </a:cubicBezTo>
                <a:lnTo>
                  <a:pt x="139700" y="758825"/>
                </a:lnTo>
                <a:lnTo>
                  <a:pt x="438150" y="923925"/>
                </a:lnTo>
                <a:lnTo>
                  <a:pt x="596900" y="1196975"/>
                </a:lnTo>
                <a:lnTo>
                  <a:pt x="885825" y="1022350"/>
                </a:lnTo>
                <a:lnTo>
                  <a:pt x="733425" y="765175"/>
                </a:lnTo>
                <a:cubicBezTo>
                  <a:pt x="734483" y="654050"/>
                  <a:pt x="735542" y="542925"/>
                  <a:pt x="736600" y="431800"/>
                </a:cubicBezTo>
                <a:lnTo>
                  <a:pt x="590550" y="177800"/>
                </a:lnTo>
                <a:lnTo>
                  <a:pt x="288925" y="0"/>
                </a:lnTo>
                <a:lnTo>
                  <a:pt x="0" y="171450"/>
                </a:lnTo>
                <a:close/>
              </a:path>
            </a:pathLst>
          </a:custGeom>
          <a:solidFill>
            <a:srgbClr val="000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ihandform 5"/>
          <p:cNvSpPr/>
          <p:nvPr/>
        </p:nvSpPr>
        <p:spPr>
          <a:xfrm>
            <a:off x="7962900" y="1263650"/>
            <a:ext cx="596900" cy="1346200"/>
          </a:xfrm>
          <a:custGeom>
            <a:avLst/>
            <a:gdLst>
              <a:gd name="connsiteX0" fmla="*/ 146050 w 596900"/>
              <a:gd name="connsiteY0" fmla="*/ 0 h 1346200"/>
              <a:gd name="connsiteX1" fmla="*/ 0 w 596900"/>
              <a:gd name="connsiteY1" fmla="*/ 234950 h 1346200"/>
              <a:gd name="connsiteX2" fmla="*/ 0 w 596900"/>
              <a:gd name="connsiteY2" fmla="*/ 762000 h 1346200"/>
              <a:gd name="connsiteX3" fmla="*/ 158750 w 596900"/>
              <a:gd name="connsiteY3" fmla="*/ 1016000 h 1346200"/>
              <a:gd name="connsiteX4" fmla="*/ 158750 w 596900"/>
              <a:gd name="connsiteY4" fmla="*/ 1346200 h 1346200"/>
              <a:gd name="connsiteX5" fmla="*/ 438150 w 596900"/>
              <a:gd name="connsiteY5" fmla="*/ 1333500 h 1346200"/>
              <a:gd name="connsiteX6" fmla="*/ 444500 w 596900"/>
              <a:gd name="connsiteY6" fmla="*/ 1022350 h 1346200"/>
              <a:gd name="connsiteX7" fmla="*/ 584200 w 596900"/>
              <a:gd name="connsiteY7" fmla="*/ 774700 h 1346200"/>
              <a:gd name="connsiteX8" fmla="*/ 596900 w 596900"/>
              <a:gd name="connsiteY8" fmla="*/ 254000 h 1346200"/>
              <a:gd name="connsiteX9" fmla="*/ 431800 w 596900"/>
              <a:gd name="connsiteY9" fmla="*/ 0 h 1346200"/>
              <a:gd name="connsiteX10" fmla="*/ 146050 w 596900"/>
              <a:gd name="connsiteY10" fmla="*/ 0 h 134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6900" h="1346200">
                <a:moveTo>
                  <a:pt x="146050" y="0"/>
                </a:moveTo>
                <a:lnTo>
                  <a:pt x="0" y="234950"/>
                </a:lnTo>
                <a:lnTo>
                  <a:pt x="0" y="762000"/>
                </a:lnTo>
                <a:lnTo>
                  <a:pt x="158750" y="1016000"/>
                </a:lnTo>
                <a:lnTo>
                  <a:pt x="158750" y="1346200"/>
                </a:lnTo>
                <a:lnTo>
                  <a:pt x="438150" y="1333500"/>
                </a:lnTo>
                <a:lnTo>
                  <a:pt x="444500" y="1022350"/>
                </a:lnTo>
                <a:lnTo>
                  <a:pt x="584200" y="774700"/>
                </a:lnTo>
                <a:lnTo>
                  <a:pt x="596900" y="254000"/>
                </a:lnTo>
                <a:lnTo>
                  <a:pt x="431800" y="0"/>
                </a:lnTo>
                <a:lnTo>
                  <a:pt x="146050" y="0"/>
                </a:lnTo>
                <a:close/>
              </a:path>
            </a:pathLst>
          </a:custGeom>
          <a:solidFill>
            <a:srgbClr val="FF0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ihandform 6"/>
          <p:cNvSpPr/>
          <p:nvPr/>
        </p:nvSpPr>
        <p:spPr>
          <a:xfrm>
            <a:off x="7327900" y="3384550"/>
            <a:ext cx="831850" cy="1009650"/>
          </a:xfrm>
          <a:custGeom>
            <a:avLst/>
            <a:gdLst>
              <a:gd name="connsiteX0" fmla="*/ 95250 w 831850"/>
              <a:gd name="connsiteY0" fmla="*/ 1009650 h 1009650"/>
              <a:gd name="connsiteX1" fmla="*/ 831850 w 831850"/>
              <a:gd name="connsiteY1" fmla="*/ 990600 h 1009650"/>
              <a:gd name="connsiteX2" fmla="*/ 831850 w 831850"/>
              <a:gd name="connsiteY2" fmla="*/ 0 h 1009650"/>
              <a:gd name="connsiteX3" fmla="*/ 0 w 831850"/>
              <a:gd name="connsiteY3" fmla="*/ 552450 h 1009650"/>
              <a:gd name="connsiteX4" fmla="*/ 0 w 831850"/>
              <a:gd name="connsiteY4" fmla="*/ 1003300 h 1009650"/>
              <a:gd name="connsiteX5" fmla="*/ 95250 w 831850"/>
              <a:gd name="connsiteY5" fmla="*/ 100965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1850" h="1009650">
                <a:moveTo>
                  <a:pt x="95250" y="1009650"/>
                </a:moveTo>
                <a:lnTo>
                  <a:pt x="831850" y="990600"/>
                </a:lnTo>
                <a:lnTo>
                  <a:pt x="831850" y="0"/>
                </a:lnTo>
                <a:lnTo>
                  <a:pt x="0" y="552450"/>
                </a:lnTo>
                <a:lnTo>
                  <a:pt x="0" y="1003300"/>
                </a:lnTo>
                <a:lnTo>
                  <a:pt x="95250" y="1009650"/>
                </a:lnTo>
                <a:close/>
              </a:path>
            </a:pathLst>
          </a:custGeom>
          <a:solidFill>
            <a:srgbClr val="0084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ihandform 10"/>
          <p:cNvSpPr/>
          <p:nvPr/>
        </p:nvSpPr>
        <p:spPr>
          <a:xfrm>
            <a:off x="6991300" y="2893814"/>
            <a:ext cx="1174750" cy="1066800"/>
          </a:xfrm>
          <a:custGeom>
            <a:avLst/>
            <a:gdLst>
              <a:gd name="connsiteX0" fmla="*/ 342900 w 1174750"/>
              <a:gd name="connsiteY0" fmla="*/ 1066800 h 1066800"/>
              <a:gd name="connsiteX1" fmla="*/ 0 w 1174750"/>
              <a:gd name="connsiteY1" fmla="*/ 520700 h 1066800"/>
              <a:gd name="connsiteX2" fmla="*/ 863600 w 1174750"/>
              <a:gd name="connsiteY2" fmla="*/ 0 h 1066800"/>
              <a:gd name="connsiteX3" fmla="*/ 1174750 w 1174750"/>
              <a:gd name="connsiteY3" fmla="*/ 495300 h 1066800"/>
              <a:gd name="connsiteX4" fmla="*/ 342900 w 1174750"/>
              <a:gd name="connsiteY4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750" h="1066800">
                <a:moveTo>
                  <a:pt x="342900" y="1066800"/>
                </a:moveTo>
                <a:lnTo>
                  <a:pt x="0" y="520700"/>
                </a:lnTo>
                <a:lnTo>
                  <a:pt x="863600" y="0"/>
                </a:lnTo>
                <a:lnTo>
                  <a:pt x="1174750" y="495300"/>
                </a:lnTo>
                <a:lnTo>
                  <a:pt x="342900" y="1066800"/>
                </a:lnTo>
                <a:close/>
              </a:path>
            </a:pathLst>
          </a:custGeom>
          <a:solidFill>
            <a:srgbClr val="FF84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0" y="895350"/>
            <a:ext cx="7003228" cy="535747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 </a:t>
            </a:r>
            <a:r>
              <a:rPr lang="de-DE" dirty="0" err="1"/>
              <a:t>currents</a:t>
            </a:r>
            <a:r>
              <a:rPr lang="de-DE" dirty="0"/>
              <a:t> in TCNT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3518" r="11835" b="56212"/>
          <a:stretch/>
        </p:blipFill>
        <p:spPr>
          <a:xfrm>
            <a:off x="6588224" y="1224875"/>
            <a:ext cx="2124000" cy="1440000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8224" y="4616910"/>
            <a:ext cx="2090830" cy="5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ihandform 4"/>
          <p:cNvSpPr/>
          <p:nvPr/>
        </p:nvSpPr>
        <p:spPr>
          <a:xfrm>
            <a:off x="6626225" y="1247775"/>
            <a:ext cx="885825" cy="1196975"/>
          </a:xfrm>
          <a:custGeom>
            <a:avLst/>
            <a:gdLst>
              <a:gd name="connsiteX0" fmla="*/ 0 w 885825"/>
              <a:gd name="connsiteY0" fmla="*/ 171450 h 1196975"/>
              <a:gd name="connsiteX1" fmla="*/ 3175 w 885825"/>
              <a:gd name="connsiteY1" fmla="*/ 501650 h 1196975"/>
              <a:gd name="connsiteX2" fmla="*/ 139700 w 885825"/>
              <a:gd name="connsiteY2" fmla="*/ 758825 h 1196975"/>
              <a:gd name="connsiteX3" fmla="*/ 438150 w 885825"/>
              <a:gd name="connsiteY3" fmla="*/ 923925 h 1196975"/>
              <a:gd name="connsiteX4" fmla="*/ 596900 w 885825"/>
              <a:gd name="connsiteY4" fmla="*/ 1196975 h 1196975"/>
              <a:gd name="connsiteX5" fmla="*/ 885825 w 885825"/>
              <a:gd name="connsiteY5" fmla="*/ 1022350 h 1196975"/>
              <a:gd name="connsiteX6" fmla="*/ 733425 w 885825"/>
              <a:gd name="connsiteY6" fmla="*/ 765175 h 1196975"/>
              <a:gd name="connsiteX7" fmla="*/ 736600 w 885825"/>
              <a:gd name="connsiteY7" fmla="*/ 431800 h 1196975"/>
              <a:gd name="connsiteX8" fmla="*/ 590550 w 885825"/>
              <a:gd name="connsiteY8" fmla="*/ 177800 h 1196975"/>
              <a:gd name="connsiteX9" fmla="*/ 288925 w 885825"/>
              <a:gd name="connsiteY9" fmla="*/ 0 h 1196975"/>
              <a:gd name="connsiteX10" fmla="*/ 0 w 885825"/>
              <a:gd name="connsiteY10" fmla="*/ 171450 h 11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85825" h="1196975">
                <a:moveTo>
                  <a:pt x="0" y="171450"/>
                </a:moveTo>
                <a:cubicBezTo>
                  <a:pt x="1058" y="281517"/>
                  <a:pt x="2117" y="391583"/>
                  <a:pt x="3175" y="501650"/>
                </a:cubicBezTo>
                <a:lnTo>
                  <a:pt x="139700" y="758825"/>
                </a:lnTo>
                <a:lnTo>
                  <a:pt x="438150" y="923925"/>
                </a:lnTo>
                <a:lnTo>
                  <a:pt x="596900" y="1196975"/>
                </a:lnTo>
                <a:lnTo>
                  <a:pt x="885825" y="1022350"/>
                </a:lnTo>
                <a:lnTo>
                  <a:pt x="733425" y="765175"/>
                </a:lnTo>
                <a:cubicBezTo>
                  <a:pt x="734483" y="654050"/>
                  <a:pt x="735542" y="542925"/>
                  <a:pt x="736600" y="431800"/>
                </a:cubicBezTo>
                <a:lnTo>
                  <a:pt x="590550" y="177800"/>
                </a:lnTo>
                <a:lnTo>
                  <a:pt x="288925" y="0"/>
                </a:lnTo>
                <a:lnTo>
                  <a:pt x="0" y="171450"/>
                </a:lnTo>
                <a:close/>
              </a:path>
            </a:pathLst>
          </a:custGeom>
          <a:solidFill>
            <a:srgbClr val="000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ihandform 5"/>
          <p:cNvSpPr/>
          <p:nvPr/>
        </p:nvSpPr>
        <p:spPr>
          <a:xfrm>
            <a:off x="7962900" y="1263650"/>
            <a:ext cx="596900" cy="1346200"/>
          </a:xfrm>
          <a:custGeom>
            <a:avLst/>
            <a:gdLst>
              <a:gd name="connsiteX0" fmla="*/ 146050 w 596900"/>
              <a:gd name="connsiteY0" fmla="*/ 0 h 1346200"/>
              <a:gd name="connsiteX1" fmla="*/ 0 w 596900"/>
              <a:gd name="connsiteY1" fmla="*/ 234950 h 1346200"/>
              <a:gd name="connsiteX2" fmla="*/ 0 w 596900"/>
              <a:gd name="connsiteY2" fmla="*/ 762000 h 1346200"/>
              <a:gd name="connsiteX3" fmla="*/ 158750 w 596900"/>
              <a:gd name="connsiteY3" fmla="*/ 1016000 h 1346200"/>
              <a:gd name="connsiteX4" fmla="*/ 158750 w 596900"/>
              <a:gd name="connsiteY4" fmla="*/ 1346200 h 1346200"/>
              <a:gd name="connsiteX5" fmla="*/ 438150 w 596900"/>
              <a:gd name="connsiteY5" fmla="*/ 1333500 h 1346200"/>
              <a:gd name="connsiteX6" fmla="*/ 444500 w 596900"/>
              <a:gd name="connsiteY6" fmla="*/ 1022350 h 1346200"/>
              <a:gd name="connsiteX7" fmla="*/ 584200 w 596900"/>
              <a:gd name="connsiteY7" fmla="*/ 774700 h 1346200"/>
              <a:gd name="connsiteX8" fmla="*/ 596900 w 596900"/>
              <a:gd name="connsiteY8" fmla="*/ 254000 h 1346200"/>
              <a:gd name="connsiteX9" fmla="*/ 431800 w 596900"/>
              <a:gd name="connsiteY9" fmla="*/ 0 h 1346200"/>
              <a:gd name="connsiteX10" fmla="*/ 146050 w 596900"/>
              <a:gd name="connsiteY10" fmla="*/ 0 h 134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6900" h="1346200">
                <a:moveTo>
                  <a:pt x="146050" y="0"/>
                </a:moveTo>
                <a:lnTo>
                  <a:pt x="0" y="234950"/>
                </a:lnTo>
                <a:lnTo>
                  <a:pt x="0" y="762000"/>
                </a:lnTo>
                <a:lnTo>
                  <a:pt x="158750" y="1016000"/>
                </a:lnTo>
                <a:lnTo>
                  <a:pt x="158750" y="1346200"/>
                </a:lnTo>
                <a:lnTo>
                  <a:pt x="438150" y="1333500"/>
                </a:lnTo>
                <a:lnTo>
                  <a:pt x="444500" y="1022350"/>
                </a:lnTo>
                <a:lnTo>
                  <a:pt x="584200" y="774700"/>
                </a:lnTo>
                <a:lnTo>
                  <a:pt x="596900" y="254000"/>
                </a:lnTo>
                <a:lnTo>
                  <a:pt x="431800" y="0"/>
                </a:lnTo>
                <a:lnTo>
                  <a:pt x="146050" y="0"/>
                </a:lnTo>
                <a:close/>
              </a:path>
            </a:pathLst>
          </a:custGeom>
          <a:solidFill>
            <a:srgbClr val="FF0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6605723" y="4651721"/>
            <a:ext cx="2073331" cy="439813"/>
          </a:xfrm>
          <a:prstGeom prst="rect">
            <a:avLst/>
          </a:prstGeom>
          <a:solidFill>
            <a:srgbClr val="FF84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0" t="58263" r="18519" b="423"/>
          <a:stretch/>
        </p:blipFill>
        <p:spPr>
          <a:xfrm>
            <a:off x="7082985" y="2927568"/>
            <a:ext cx="1101308" cy="1507053"/>
          </a:xfrm>
          <a:prstGeom prst="rect">
            <a:avLst/>
          </a:prstGeom>
        </p:spPr>
      </p:pic>
      <p:sp>
        <p:nvSpPr>
          <p:cNvPr id="15" name="Freihandform 14"/>
          <p:cNvSpPr/>
          <p:nvPr/>
        </p:nvSpPr>
        <p:spPr>
          <a:xfrm>
            <a:off x="7327900" y="3384550"/>
            <a:ext cx="831850" cy="1009650"/>
          </a:xfrm>
          <a:custGeom>
            <a:avLst/>
            <a:gdLst>
              <a:gd name="connsiteX0" fmla="*/ 95250 w 831850"/>
              <a:gd name="connsiteY0" fmla="*/ 1009650 h 1009650"/>
              <a:gd name="connsiteX1" fmla="*/ 831850 w 831850"/>
              <a:gd name="connsiteY1" fmla="*/ 990600 h 1009650"/>
              <a:gd name="connsiteX2" fmla="*/ 831850 w 831850"/>
              <a:gd name="connsiteY2" fmla="*/ 0 h 1009650"/>
              <a:gd name="connsiteX3" fmla="*/ 0 w 831850"/>
              <a:gd name="connsiteY3" fmla="*/ 552450 h 1009650"/>
              <a:gd name="connsiteX4" fmla="*/ 0 w 831850"/>
              <a:gd name="connsiteY4" fmla="*/ 1003300 h 1009650"/>
              <a:gd name="connsiteX5" fmla="*/ 95250 w 831850"/>
              <a:gd name="connsiteY5" fmla="*/ 100965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1850" h="1009650">
                <a:moveTo>
                  <a:pt x="95250" y="1009650"/>
                </a:moveTo>
                <a:lnTo>
                  <a:pt x="831850" y="990600"/>
                </a:lnTo>
                <a:lnTo>
                  <a:pt x="831850" y="0"/>
                </a:lnTo>
                <a:lnTo>
                  <a:pt x="0" y="552450"/>
                </a:lnTo>
                <a:lnTo>
                  <a:pt x="0" y="1003300"/>
                </a:lnTo>
                <a:lnTo>
                  <a:pt x="95250" y="1009650"/>
                </a:lnTo>
                <a:close/>
              </a:path>
            </a:pathLst>
          </a:custGeom>
          <a:solidFill>
            <a:srgbClr val="0084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ihandform 15"/>
          <p:cNvSpPr/>
          <p:nvPr/>
        </p:nvSpPr>
        <p:spPr>
          <a:xfrm>
            <a:off x="6991300" y="2893814"/>
            <a:ext cx="1174750" cy="1066800"/>
          </a:xfrm>
          <a:custGeom>
            <a:avLst/>
            <a:gdLst>
              <a:gd name="connsiteX0" fmla="*/ 342900 w 1174750"/>
              <a:gd name="connsiteY0" fmla="*/ 1066800 h 1066800"/>
              <a:gd name="connsiteX1" fmla="*/ 0 w 1174750"/>
              <a:gd name="connsiteY1" fmla="*/ 520700 h 1066800"/>
              <a:gd name="connsiteX2" fmla="*/ 863600 w 1174750"/>
              <a:gd name="connsiteY2" fmla="*/ 0 h 1066800"/>
              <a:gd name="connsiteX3" fmla="*/ 1174750 w 1174750"/>
              <a:gd name="connsiteY3" fmla="*/ 495300 h 1066800"/>
              <a:gd name="connsiteX4" fmla="*/ 342900 w 1174750"/>
              <a:gd name="connsiteY4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750" h="1066800">
                <a:moveTo>
                  <a:pt x="342900" y="1066800"/>
                </a:moveTo>
                <a:lnTo>
                  <a:pt x="0" y="520700"/>
                </a:lnTo>
                <a:lnTo>
                  <a:pt x="863600" y="0"/>
                </a:lnTo>
                <a:lnTo>
                  <a:pt x="1174750" y="495300"/>
                </a:lnTo>
                <a:lnTo>
                  <a:pt x="342900" y="1066800"/>
                </a:lnTo>
                <a:close/>
              </a:path>
            </a:pathLst>
          </a:custGeom>
          <a:solidFill>
            <a:srgbClr val="FF84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9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79" y="895350"/>
            <a:ext cx="7003230" cy="535747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 </a:t>
            </a:r>
            <a:r>
              <a:rPr lang="de-DE" dirty="0" err="1"/>
              <a:t>currents</a:t>
            </a:r>
            <a:r>
              <a:rPr lang="de-DE" dirty="0"/>
              <a:t> in TCNT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3518" r="11835" b="56212"/>
          <a:stretch/>
        </p:blipFill>
        <p:spPr>
          <a:xfrm>
            <a:off x="6588224" y="1224875"/>
            <a:ext cx="2124000" cy="1440000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8224" y="4616910"/>
            <a:ext cx="2090830" cy="5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8067"/>
          <a:stretch/>
        </p:blipFill>
        <p:spPr>
          <a:xfrm>
            <a:off x="6605723" y="5345172"/>
            <a:ext cx="2089001" cy="591340"/>
          </a:xfrm>
          <a:prstGeom prst="rect">
            <a:avLst/>
          </a:prstGeom>
        </p:spPr>
      </p:pic>
      <p:sp>
        <p:nvSpPr>
          <p:cNvPr id="5" name="Freihandform 4"/>
          <p:cNvSpPr/>
          <p:nvPr/>
        </p:nvSpPr>
        <p:spPr>
          <a:xfrm>
            <a:off x="6626225" y="1247775"/>
            <a:ext cx="885825" cy="1196975"/>
          </a:xfrm>
          <a:custGeom>
            <a:avLst/>
            <a:gdLst>
              <a:gd name="connsiteX0" fmla="*/ 0 w 885825"/>
              <a:gd name="connsiteY0" fmla="*/ 171450 h 1196975"/>
              <a:gd name="connsiteX1" fmla="*/ 3175 w 885825"/>
              <a:gd name="connsiteY1" fmla="*/ 501650 h 1196975"/>
              <a:gd name="connsiteX2" fmla="*/ 139700 w 885825"/>
              <a:gd name="connsiteY2" fmla="*/ 758825 h 1196975"/>
              <a:gd name="connsiteX3" fmla="*/ 438150 w 885825"/>
              <a:gd name="connsiteY3" fmla="*/ 923925 h 1196975"/>
              <a:gd name="connsiteX4" fmla="*/ 596900 w 885825"/>
              <a:gd name="connsiteY4" fmla="*/ 1196975 h 1196975"/>
              <a:gd name="connsiteX5" fmla="*/ 885825 w 885825"/>
              <a:gd name="connsiteY5" fmla="*/ 1022350 h 1196975"/>
              <a:gd name="connsiteX6" fmla="*/ 733425 w 885825"/>
              <a:gd name="connsiteY6" fmla="*/ 765175 h 1196975"/>
              <a:gd name="connsiteX7" fmla="*/ 736600 w 885825"/>
              <a:gd name="connsiteY7" fmla="*/ 431800 h 1196975"/>
              <a:gd name="connsiteX8" fmla="*/ 590550 w 885825"/>
              <a:gd name="connsiteY8" fmla="*/ 177800 h 1196975"/>
              <a:gd name="connsiteX9" fmla="*/ 288925 w 885825"/>
              <a:gd name="connsiteY9" fmla="*/ 0 h 1196975"/>
              <a:gd name="connsiteX10" fmla="*/ 0 w 885825"/>
              <a:gd name="connsiteY10" fmla="*/ 171450 h 11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85825" h="1196975">
                <a:moveTo>
                  <a:pt x="0" y="171450"/>
                </a:moveTo>
                <a:cubicBezTo>
                  <a:pt x="1058" y="281517"/>
                  <a:pt x="2117" y="391583"/>
                  <a:pt x="3175" y="501650"/>
                </a:cubicBezTo>
                <a:lnTo>
                  <a:pt x="139700" y="758825"/>
                </a:lnTo>
                <a:lnTo>
                  <a:pt x="438150" y="923925"/>
                </a:lnTo>
                <a:lnTo>
                  <a:pt x="596900" y="1196975"/>
                </a:lnTo>
                <a:lnTo>
                  <a:pt x="885825" y="1022350"/>
                </a:lnTo>
                <a:lnTo>
                  <a:pt x="733425" y="765175"/>
                </a:lnTo>
                <a:cubicBezTo>
                  <a:pt x="734483" y="654050"/>
                  <a:pt x="735542" y="542925"/>
                  <a:pt x="736600" y="431800"/>
                </a:cubicBezTo>
                <a:lnTo>
                  <a:pt x="590550" y="177800"/>
                </a:lnTo>
                <a:lnTo>
                  <a:pt x="288925" y="0"/>
                </a:lnTo>
                <a:lnTo>
                  <a:pt x="0" y="171450"/>
                </a:lnTo>
                <a:close/>
              </a:path>
            </a:pathLst>
          </a:custGeom>
          <a:solidFill>
            <a:srgbClr val="000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ihandform 5"/>
          <p:cNvSpPr/>
          <p:nvPr/>
        </p:nvSpPr>
        <p:spPr>
          <a:xfrm>
            <a:off x="7962900" y="1263650"/>
            <a:ext cx="596900" cy="1346200"/>
          </a:xfrm>
          <a:custGeom>
            <a:avLst/>
            <a:gdLst>
              <a:gd name="connsiteX0" fmla="*/ 146050 w 596900"/>
              <a:gd name="connsiteY0" fmla="*/ 0 h 1346200"/>
              <a:gd name="connsiteX1" fmla="*/ 0 w 596900"/>
              <a:gd name="connsiteY1" fmla="*/ 234950 h 1346200"/>
              <a:gd name="connsiteX2" fmla="*/ 0 w 596900"/>
              <a:gd name="connsiteY2" fmla="*/ 762000 h 1346200"/>
              <a:gd name="connsiteX3" fmla="*/ 158750 w 596900"/>
              <a:gd name="connsiteY3" fmla="*/ 1016000 h 1346200"/>
              <a:gd name="connsiteX4" fmla="*/ 158750 w 596900"/>
              <a:gd name="connsiteY4" fmla="*/ 1346200 h 1346200"/>
              <a:gd name="connsiteX5" fmla="*/ 438150 w 596900"/>
              <a:gd name="connsiteY5" fmla="*/ 1333500 h 1346200"/>
              <a:gd name="connsiteX6" fmla="*/ 444500 w 596900"/>
              <a:gd name="connsiteY6" fmla="*/ 1022350 h 1346200"/>
              <a:gd name="connsiteX7" fmla="*/ 584200 w 596900"/>
              <a:gd name="connsiteY7" fmla="*/ 774700 h 1346200"/>
              <a:gd name="connsiteX8" fmla="*/ 596900 w 596900"/>
              <a:gd name="connsiteY8" fmla="*/ 254000 h 1346200"/>
              <a:gd name="connsiteX9" fmla="*/ 431800 w 596900"/>
              <a:gd name="connsiteY9" fmla="*/ 0 h 1346200"/>
              <a:gd name="connsiteX10" fmla="*/ 146050 w 596900"/>
              <a:gd name="connsiteY10" fmla="*/ 0 h 134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6900" h="1346200">
                <a:moveTo>
                  <a:pt x="146050" y="0"/>
                </a:moveTo>
                <a:lnTo>
                  <a:pt x="0" y="234950"/>
                </a:lnTo>
                <a:lnTo>
                  <a:pt x="0" y="762000"/>
                </a:lnTo>
                <a:lnTo>
                  <a:pt x="158750" y="1016000"/>
                </a:lnTo>
                <a:lnTo>
                  <a:pt x="158750" y="1346200"/>
                </a:lnTo>
                <a:lnTo>
                  <a:pt x="438150" y="1333500"/>
                </a:lnTo>
                <a:lnTo>
                  <a:pt x="444500" y="1022350"/>
                </a:lnTo>
                <a:lnTo>
                  <a:pt x="584200" y="774700"/>
                </a:lnTo>
                <a:lnTo>
                  <a:pt x="596900" y="254000"/>
                </a:lnTo>
                <a:lnTo>
                  <a:pt x="431800" y="0"/>
                </a:lnTo>
                <a:lnTo>
                  <a:pt x="146050" y="0"/>
                </a:lnTo>
                <a:close/>
              </a:path>
            </a:pathLst>
          </a:custGeom>
          <a:solidFill>
            <a:srgbClr val="FF0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6605723" y="4651721"/>
            <a:ext cx="2073331" cy="439813"/>
          </a:xfrm>
          <a:prstGeom prst="rect">
            <a:avLst/>
          </a:prstGeom>
          <a:solidFill>
            <a:srgbClr val="FF84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6626225" y="5373216"/>
            <a:ext cx="2068499" cy="504056"/>
          </a:xfrm>
          <a:prstGeom prst="rect">
            <a:avLst/>
          </a:prstGeom>
          <a:solidFill>
            <a:srgbClr val="73D6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0" t="58263" r="18519" b="423"/>
          <a:stretch/>
        </p:blipFill>
        <p:spPr>
          <a:xfrm>
            <a:off x="7082985" y="2927568"/>
            <a:ext cx="1101308" cy="1507053"/>
          </a:xfrm>
          <a:prstGeom prst="rect">
            <a:avLst/>
          </a:prstGeom>
        </p:spPr>
      </p:pic>
      <p:sp>
        <p:nvSpPr>
          <p:cNvPr id="15" name="Freihandform 14"/>
          <p:cNvSpPr/>
          <p:nvPr/>
        </p:nvSpPr>
        <p:spPr>
          <a:xfrm>
            <a:off x="7327900" y="3384550"/>
            <a:ext cx="831850" cy="1009650"/>
          </a:xfrm>
          <a:custGeom>
            <a:avLst/>
            <a:gdLst>
              <a:gd name="connsiteX0" fmla="*/ 95250 w 831850"/>
              <a:gd name="connsiteY0" fmla="*/ 1009650 h 1009650"/>
              <a:gd name="connsiteX1" fmla="*/ 831850 w 831850"/>
              <a:gd name="connsiteY1" fmla="*/ 990600 h 1009650"/>
              <a:gd name="connsiteX2" fmla="*/ 831850 w 831850"/>
              <a:gd name="connsiteY2" fmla="*/ 0 h 1009650"/>
              <a:gd name="connsiteX3" fmla="*/ 0 w 831850"/>
              <a:gd name="connsiteY3" fmla="*/ 552450 h 1009650"/>
              <a:gd name="connsiteX4" fmla="*/ 0 w 831850"/>
              <a:gd name="connsiteY4" fmla="*/ 1003300 h 1009650"/>
              <a:gd name="connsiteX5" fmla="*/ 95250 w 831850"/>
              <a:gd name="connsiteY5" fmla="*/ 100965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1850" h="1009650">
                <a:moveTo>
                  <a:pt x="95250" y="1009650"/>
                </a:moveTo>
                <a:lnTo>
                  <a:pt x="831850" y="990600"/>
                </a:lnTo>
                <a:lnTo>
                  <a:pt x="831850" y="0"/>
                </a:lnTo>
                <a:lnTo>
                  <a:pt x="0" y="552450"/>
                </a:lnTo>
                <a:lnTo>
                  <a:pt x="0" y="1003300"/>
                </a:lnTo>
                <a:lnTo>
                  <a:pt x="95250" y="1009650"/>
                </a:lnTo>
                <a:close/>
              </a:path>
            </a:pathLst>
          </a:custGeom>
          <a:solidFill>
            <a:srgbClr val="0084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ihandform 15"/>
          <p:cNvSpPr/>
          <p:nvPr/>
        </p:nvSpPr>
        <p:spPr>
          <a:xfrm>
            <a:off x="6991300" y="2893814"/>
            <a:ext cx="1174750" cy="1066800"/>
          </a:xfrm>
          <a:custGeom>
            <a:avLst/>
            <a:gdLst>
              <a:gd name="connsiteX0" fmla="*/ 342900 w 1174750"/>
              <a:gd name="connsiteY0" fmla="*/ 1066800 h 1066800"/>
              <a:gd name="connsiteX1" fmla="*/ 0 w 1174750"/>
              <a:gd name="connsiteY1" fmla="*/ 520700 h 1066800"/>
              <a:gd name="connsiteX2" fmla="*/ 863600 w 1174750"/>
              <a:gd name="connsiteY2" fmla="*/ 0 h 1066800"/>
              <a:gd name="connsiteX3" fmla="*/ 1174750 w 1174750"/>
              <a:gd name="connsiteY3" fmla="*/ 495300 h 1066800"/>
              <a:gd name="connsiteX4" fmla="*/ 342900 w 1174750"/>
              <a:gd name="connsiteY4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750" h="1066800">
                <a:moveTo>
                  <a:pt x="342900" y="1066800"/>
                </a:moveTo>
                <a:lnTo>
                  <a:pt x="0" y="520700"/>
                </a:lnTo>
                <a:lnTo>
                  <a:pt x="863600" y="0"/>
                </a:lnTo>
                <a:lnTo>
                  <a:pt x="1174750" y="495300"/>
                </a:lnTo>
                <a:lnTo>
                  <a:pt x="342900" y="1066800"/>
                </a:lnTo>
                <a:close/>
              </a:path>
            </a:pathLst>
          </a:custGeom>
          <a:solidFill>
            <a:srgbClr val="FF84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0" y="895350"/>
            <a:ext cx="7003228" cy="535747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 </a:t>
            </a:r>
            <a:r>
              <a:rPr lang="de-DE" dirty="0" err="1"/>
              <a:t>currents</a:t>
            </a:r>
            <a:r>
              <a:rPr lang="de-DE" dirty="0"/>
              <a:t> in TCNT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3518" r="11835" b="56212"/>
          <a:stretch/>
        </p:blipFill>
        <p:spPr>
          <a:xfrm>
            <a:off x="6588224" y="1224875"/>
            <a:ext cx="2124000" cy="1440000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8224" y="4616910"/>
            <a:ext cx="2090830" cy="5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8067"/>
          <a:stretch/>
        </p:blipFill>
        <p:spPr>
          <a:xfrm>
            <a:off x="6605723" y="5345172"/>
            <a:ext cx="2089001" cy="591340"/>
          </a:xfrm>
          <a:prstGeom prst="rect">
            <a:avLst/>
          </a:prstGeom>
        </p:spPr>
      </p:pic>
      <p:sp>
        <p:nvSpPr>
          <p:cNvPr id="5" name="Freihandform 4"/>
          <p:cNvSpPr/>
          <p:nvPr/>
        </p:nvSpPr>
        <p:spPr>
          <a:xfrm>
            <a:off x="6626225" y="1247775"/>
            <a:ext cx="885825" cy="1196975"/>
          </a:xfrm>
          <a:custGeom>
            <a:avLst/>
            <a:gdLst>
              <a:gd name="connsiteX0" fmla="*/ 0 w 885825"/>
              <a:gd name="connsiteY0" fmla="*/ 171450 h 1196975"/>
              <a:gd name="connsiteX1" fmla="*/ 3175 w 885825"/>
              <a:gd name="connsiteY1" fmla="*/ 501650 h 1196975"/>
              <a:gd name="connsiteX2" fmla="*/ 139700 w 885825"/>
              <a:gd name="connsiteY2" fmla="*/ 758825 h 1196975"/>
              <a:gd name="connsiteX3" fmla="*/ 438150 w 885825"/>
              <a:gd name="connsiteY3" fmla="*/ 923925 h 1196975"/>
              <a:gd name="connsiteX4" fmla="*/ 596900 w 885825"/>
              <a:gd name="connsiteY4" fmla="*/ 1196975 h 1196975"/>
              <a:gd name="connsiteX5" fmla="*/ 885825 w 885825"/>
              <a:gd name="connsiteY5" fmla="*/ 1022350 h 1196975"/>
              <a:gd name="connsiteX6" fmla="*/ 733425 w 885825"/>
              <a:gd name="connsiteY6" fmla="*/ 765175 h 1196975"/>
              <a:gd name="connsiteX7" fmla="*/ 736600 w 885825"/>
              <a:gd name="connsiteY7" fmla="*/ 431800 h 1196975"/>
              <a:gd name="connsiteX8" fmla="*/ 590550 w 885825"/>
              <a:gd name="connsiteY8" fmla="*/ 177800 h 1196975"/>
              <a:gd name="connsiteX9" fmla="*/ 288925 w 885825"/>
              <a:gd name="connsiteY9" fmla="*/ 0 h 1196975"/>
              <a:gd name="connsiteX10" fmla="*/ 0 w 885825"/>
              <a:gd name="connsiteY10" fmla="*/ 171450 h 11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85825" h="1196975">
                <a:moveTo>
                  <a:pt x="0" y="171450"/>
                </a:moveTo>
                <a:cubicBezTo>
                  <a:pt x="1058" y="281517"/>
                  <a:pt x="2117" y="391583"/>
                  <a:pt x="3175" y="501650"/>
                </a:cubicBezTo>
                <a:lnTo>
                  <a:pt x="139700" y="758825"/>
                </a:lnTo>
                <a:lnTo>
                  <a:pt x="438150" y="923925"/>
                </a:lnTo>
                <a:lnTo>
                  <a:pt x="596900" y="1196975"/>
                </a:lnTo>
                <a:lnTo>
                  <a:pt x="885825" y="1022350"/>
                </a:lnTo>
                <a:lnTo>
                  <a:pt x="733425" y="765175"/>
                </a:lnTo>
                <a:cubicBezTo>
                  <a:pt x="734483" y="654050"/>
                  <a:pt x="735542" y="542925"/>
                  <a:pt x="736600" y="431800"/>
                </a:cubicBezTo>
                <a:lnTo>
                  <a:pt x="590550" y="177800"/>
                </a:lnTo>
                <a:lnTo>
                  <a:pt x="288925" y="0"/>
                </a:lnTo>
                <a:lnTo>
                  <a:pt x="0" y="171450"/>
                </a:lnTo>
                <a:close/>
              </a:path>
            </a:pathLst>
          </a:custGeom>
          <a:solidFill>
            <a:srgbClr val="000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ihandform 5"/>
          <p:cNvSpPr/>
          <p:nvPr/>
        </p:nvSpPr>
        <p:spPr>
          <a:xfrm>
            <a:off x="7962900" y="1263650"/>
            <a:ext cx="596900" cy="1346200"/>
          </a:xfrm>
          <a:custGeom>
            <a:avLst/>
            <a:gdLst>
              <a:gd name="connsiteX0" fmla="*/ 146050 w 596900"/>
              <a:gd name="connsiteY0" fmla="*/ 0 h 1346200"/>
              <a:gd name="connsiteX1" fmla="*/ 0 w 596900"/>
              <a:gd name="connsiteY1" fmla="*/ 234950 h 1346200"/>
              <a:gd name="connsiteX2" fmla="*/ 0 w 596900"/>
              <a:gd name="connsiteY2" fmla="*/ 762000 h 1346200"/>
              <a:gd name="connsiteX3" fmla="*/ 158750 w 596900"/>
              <a:gd name="connsiteY3" fmla="*/ 1016000 h 1346200"/>
              <a:gd name="connsiteX4" fmla="*/ 158750 w 596900"/>
              <a:gd name="connsiteY4" fmla="*/ 1346200 h 1346200"/>
              <a:gd name="connsiteX5" fmla="*/ 438150 w 596900"/>
              <a:gd name="connsiteY5" fmla="*/ 1333500 h 1346200"/>
              <a:gd name="connsiteX6" fmla="*/ 444500 w 596900"/>
              <a:gd name="connsiteY6" fmla="*/ 1022350 h 1346200"/>
              <a:gd name="connsiteX7" fmla="*/ 584200 w 596900"/>
              <a:gd name="connsiteY7" fmla="*/ 774700 h 1346200"/>
              <a:gd name="connsiteX8" fmla="*/ 596900 w 596900"/>
              <a:gd name="connsiteY8" fmla="*/ 254000 h 1346200"/>
              <a:gd name="connsiteX9" fmla="*/ 431800 w 596900"/>
              <a:gd name="connsiteY9" fmla="*/ 0 h 1346200"/>
              <a:gd name="connsiteX10" fmla="*/ 146050 w 596900"/>
              <a:gd name="connsiteY10" fmla="*/ 0 h 134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6900" h="1346200">
                <a:moveTo>
                  <a:pt x="146050" y="0"/>
                </a:moveTo>
                <a:lnTo>
                  <a:pt x="0" y="234950"/>
                </a:lnTo>
                <a:lnTo>
                  <a:pt x="0" y="762000"/>
                </a:lnTo>
                <a:lnTo>
                  <a:pt x="158750" y="1016000"/>
                </a:lnTo>
                <a:lnTo>
                  <a:pt x="158750" y="1346200"/>
                </a:lnTo>
                <a:lnTo>
                  <a:pt x="438150" y="1333500"/>
                </a:lnTo>
                <a:lnTo>
                  <a:pt x="444500" y="1022350"/>
                </a:lnTo>
                <a:lnTo>
                  <a:pt x="584200" y="774700"/>
                </a:lnTo>
                <a:lnTo>
                  <a:pt x="596900" y="254000"/>
                </a:lnTo>
                <a:lnTo>
                  <a:pt x="431800" y="0"/>
                </a:lnTo>
                <a:lnTo>
                  <a:pt x="146050" y="0"/>
                </a:lnTo>
                <a:close/>
              </a:path>
            </a:pathLst>
          </a:custGeom>
          <a:solidFill>
            <a:srgbClr val="FF0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6605723" y="4651721"/>
            <a:ext cx="2073331" cy="439813"/>
          </a:xfrm>
          <a:prstGeom prst="rect">
            <a:avLst/>
          </a:prstGeom>
          <a:solidFill>
            <a:srgbClr val="FF84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6626225" y="5373216"/>
            <a:ext cx="2068499" cy="504056"/>
          </a:xfrm>
          <a:prstGeom prst="rect">
            <a:avLst/>
          </a:prstGeom>
          <a:solidFill>
            <a:srgbClr val="73D6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0" t="58263" r="18519" b="423"/>
          <a:stretch/>
        </p:blipFill>
        <p:spPr>
          <a:xfrm>
            <a:off x="7082985" y="2927568"/>
            <a:ext cx="1101308" cy="1507053"/>
          </a:xfrm>
          <a:prstGeom prst="rect">
            <a:avLst/>
          </a:prstGeom>
        </p:spPr>
      </p:pic>
      <p:sp>
        <p:nvSpPr>
          <p:cNvPr id="15" name="Freihandform 14"/>
          <p:cNvSpPr/>
          <p:nvPr/>
        </p:nvSpPr>
        <p:spPr>
          <a:xfrm>
            <a:off x="7327900" y="3384550"/>
            <a:ext cx="831850" cy="1009650"/>
          </a:xfrm>
          <a:custGeom>
            <a:avLst/>
            <a:gdLst>
              <a:gd name="connsiteX0" fmla="*/ 95250 w 831850"/>
              <a:gd name="connsiteY0" fmla="*/ 1009650 h 1009650"/>
              <a:gd name="connsiteX1" fmla="*/ 831850 w 831850"/>
              <a:gd name="connsiteY1" fmla="*/ 990600 h 1009650"/>
              <a:gd name="connsiteX2" fmla="*/ 831850 w 831850"/>
              <a:gd name="connsiteY2" fmla="*/ 0 h 1009650"/>
              <a:gd name="connsiteX3" fmla="*/ 0 w 831850"/>
              <a:gd name="connsiteY3" fmla="*/ 552450 h 1009650"/>
              <a:gd name="connsiteX4" fmla="*/ 0 w 831850"/>
              <a:gd name="connsiteY4" fmla="*/ 1003300 h 1009650"/>
              <a:gd name="connsiteX5" fmla="*/ 95250 w 831850"/>
              <a:gd name="connsiteY5" fmla="*/ 100965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1850" h="1009650">
                <a:moveTo>
                  <a:pt x="95250" y="1009650"/>
                </a:moveTo>
                <a:lnTo>
                  <a:pt x="831850" y="990600"/>
                </a:lnTo>
                <a:lnTo>
                  <a:pt x="831850" y="0"/>
                </a:lnTo>
                <a:lnTo>
                  <a:pt x="0" y="552450"/>
                </a:lnTo>
                <a:lnTo>
                  <a:pt x="0" y="1003300"/>
                </a:lnTo>
                <a:lnTo>
                  <a:pt x="95250" y="1009650"/>
                </a:lnTo>
                <a:close/>
              </a:path>
            </a:pathLst>
          </a:custGeom>
          <a:solidFill>
            <a:srgbClr val="0084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ihandform 15"/>
          <p:cNvSpPr/>
          <p:nvPr/>
        </p:nvSpPr>
        <p:spPr>
          <a:xfrm>
            <a:off x="6991300" y="2893814"/>
            <a:ext cx="1174750" cy="1066800"/>
          </a:xfrm>
          <a:custGeom>
            <a:avLst/>
            <a:gdLst>
              <a:gd name="connsiteX0" fmla="*/ 342900 w 1174750"/>
              <a:gd name="connsiteY0" fmla="*/ 1066800 h 1066800"/>
              <a:gd name="connsiteX1" fmla="*/ 0 w 1174750"/>
              <a:gd name="connsiteY1" fmla="*/ 520700 h 1066800"/>
              <a:gd name="connsiteX2" fmla="*/ 863600 w 1174750"/>
              <a:gd name="connsiteY2" fmla="*/ 0 h 1066800"/>
              <a:gd name="connsiteX3" fmla="*/ 1174750 w 1174750"/>
              <a:gd name="connsiteY3" fmla="*/ 495300 h 1066800"/>
              <a:gd name="connsiteX4" fmla="*/ 342900 w 1174750"/>
              <a:gd name="connsiteY4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750" h="1066800">
                <a:moveTo>
                  <a:pt x="342900" y="1066800"/>
                </a:moveTo>
                <a:lnTo>
                  <a:pt x="0" y="520700"/>
                </a:lnTo>
                <a:lnTo>
                  <a:pt x="863600" y="0"/>
                </a:lnTo>
                <a:lnTo>
                  <a:pt x="1174750" y="495300"/>
                </a:lnTo>
                <a:lnTo>
                  <a:pt x="342900" y="1066800"/>
                </a:lnTo>
                <a:close/>
              </a:path>
            </a:pathLst>
          </a:custGeom>
          <a:solidFill>
            <a:srgbClr val="FF84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0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Inhaltsplatzhalter 2"/>
          <p:cNvSpPr txBox="1">
            <a:spLocks/>
          </p:cNvSpPr>
          <p:nvPr/>
        </p:nvSpPr>
        <p:spPr bwMode="auto">
          <a:xfrm>
            <a:off x="399916" y="1775098"/>
            <a:ext cx="8572376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1600" kern="0" dirty="0" smtClean="0"/>
              <a:t>Derivative of </a:t>
            </a:r>
            <a:r>
              <a:rPr lang="en-US" sz="1600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kern="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ECP </a:t>
            </a:r>
            <a:r>
              <a:rPr lang="en-US" sz="1600" kern="0" dirty="0" smtClean="0">
                <a:latin typeface="+mj-lt"/>
                <a:cs typeface="Times New Roman" panose="02020603050405020304" pitchFamily="18" charset="0"/>
              </a:rPr>
              <a:t>with respect to </a:t>
            </a:r>
            <a:r>
              <a:rPr lang="en-US" sz="1600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kern="0" dirty="0" smtClean="0">
                <a:latin typeface="+mj-lt"/>
                <a:cs typeface="Times New Roman" panose="02020603050405020304" pitchFamily="18" charset="0"/>
              </a:rPr>
              <a:t>-component of </a:t>
            </a:r>
            <a:r>
              <a:rPr lang="en-US" sz="1600" b="1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>
              <a:spcAft>
                <a:spcPts val="2400"/>
              </a:spcAft>
            </a:pPr>
            <a:endParaRPr lang="de-DE" sz="1600" b="1" i="1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2400"/>
              </a:spcAft>
            </a:pPr>
            <a:endParaRPr lang="de-DE" sz="1600" b="1" i="1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2400"/>
              </a:spcAft>
              <a:buNone/>
            </a:pP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Expanding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the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 integral in 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the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first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term</a:t>
            </a:r>
            <a:endParaRPr lang="de-DE" sz="1600" kern="0" dirty="0" smtClean="0">
              <a:latin typeface="+mj-lt"/>
              <a:cs typeface="Times New Roman" panose="02020603050405020304" pitchFamily="18" charset="0"/>
            </a:endParaRPr>
          </a:p>
          <a:p>
            <a:pPr marL="0" indent="0">
              <a:spcAft>
                <a:spcPts val="2400"/>
              </a:spcAft>
              <a:buFontTx/>
              <a:buNone/>
            </a:pPr>
            <a:endParaRPr lang="de-DE" sz="1600" kern="0" dirty="0" smtClean="0">
              <a:latin typeface="+mj-lt"/>
              <a:cs typeface="Times New Roman" panose="02020603050405020304" pitchFamily="18" charset="0"/>
            </a:endParaRPr>
          </a:p>
          <a:p>
            <a:pPr marL="0" indent="0">
              <a:spcAft>
                <a:spcPts val="2400"/>
              </a:spcAft>
              <a:buFontTx/>
              <a:buNone/>
            </a:pP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First integral      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standard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 ECP integral</a:t>
            </a:r>
          </a:p>
          <a:p>
            <a:pPr marL="0" indent="0">
              <a:spcAft>
                <a:spcPts val="2400"/>
              </a:spcAft>
              <a:buFontTx/>
              <a:buNone/>
            </a:pP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Second integral: </a:t>
            </a:r>
            <a:r>
              <a:rPr lang="de-DE" sz="1600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-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component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of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the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 angular 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moment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for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basis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function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        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is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raised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by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one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/>
            </a:r>
            <a:br>
              <a:rPr lang="de-DE" sz="1600" kern="0" dirty="0" smtClean="0">
                <a:latin typeface="+mj-lt"/>
                <a:cs typeface="Times New Roman" panose="02020603050405020304" pitchFamily="18" charset="0"/>
              </a:rPr>
            </a:b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      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can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be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evaluated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from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standard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 ECP 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gradient</a:t>
            </a:r>
            <a:r>
              <a:rPr lang="de-DE" sz="1600" kern="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600" kern="0" dirty="0" err="1" smtClean="0">
                <a:latin typeface="+mj-lt"/>
                <a:cs typeface="Times New Roman" panose="02020603050405020304" pitchFamily="18" charset="0"/>
              </a:rPr>
              <a:t>integrals</a:t>
            </a:r>
            <a:endParaRPr lang="de-DE" sz="1600" b="1" i="1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2400"/>
              </a:spcAft>
              <a:buFontTx/>
              <a:buNone/>
            </a:pPr>
            <a:endParaRPr lang="en-US" sz="1600" b="1" i="1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endParaRPr lang="en-US" sz="1600" kern="0" dirty="0" smtClean="0"/>
          </a:p>
          <a:p>
            <a:pPr>
              <a:lnSpc>
                <a:spcPct val="150000"/>
              </a:lnSpc>
            </a:pPr>
            <a:endParaRPr lang="en-US" sz="1600" kern="0" dirty="0"/>
          </a:p>
        </p:txBody>
      </p:sp>
      <p:sp>
        <p:nvSpPr>
          <p:cNvPr id="593" name="Titel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7349827" cy="561975"/>
          </a:xfrm>
        </p:spPr>
        <p:txBody>
          <a:bodyPr/>
          <a:lstStyle/>
          <a:p>
            <a:r>
              <a:rPr lang="en-US" dirty="0" smtClean="0"/>
              <a:t>Chemical 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hieldings with Effective Core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otentials</a:t>
            </a:r>
            <a:endParaRPr lang="en-US" dirty="0"/>
          </a:p>
        </p:txBody>
      </p:sp>
      <p:graphicFrame>
        <p:nvGraphicFramePr>
          <p:cNvPr id="594" name="Objekt 5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821239"/>
              </p:ext>
            </p:extLst>
          </p:nvPr>
        </p:nvGraphicFramePr>
        <p:xfrm>
          <a:off x="2184115" y="1052736"/>
          <a:ext cx="52832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" name="Equation" r:id="rId7" imgW="5283000" imgH="507960" progId="Equation.DSMT4">
                  <p:embed/>
                </p:oleObj>
              </mc:Choice>
              <mc:Fallback>
                <p:oleObj name="Equation" r:id="rId7" imgW="5283000" imgH="507960" progId="Equation.DSMT4">
                  <p:embed/>
                  <p:pic>
                    <p:nvPicPr>
                      <p:cNvPr id="8" name="Objek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4115" y="1052736"/>
                        <a:ext cx="52832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1403648" y="6394167"/>
            <a:ext cx="7848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K. Reiter, </a:t>
            </a:r>
            <a:r>
              <a:rPr lang="de-DE" sz="1200" dirty="0" err="1" smtClean="0"/>
              <a:t>M.Kühn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F. </a:t>
            </a:r>
            <a:r>
              <a:rPr lang="de-DE" sz="1200" dirty="0" err="1" smtClean="0"/>
              <a:t>Weigend</a:t>
            </a:r>
            <a:r>
              <a:rPr lang="de-DE" sz="1200" dirty="0" smtClean="0"/>
              <a:t>, </a:t>
            </a:r>
            <a:r>
              <a:rPr lang="de-DE" sz="1200" i="1" dirty="0" smtClean="0"/>
              <a:t>J. Chem. Phys.</a:t>
            </a:r>
            <a:r>
              <a:rPr lang="de-DE" sz="1200" dirty="0" smtClean="0"/>
              <a:t> </a:t>
            </a:r>
            <a:r>
              <a:rPr lang="en-US" sz="1200" b="1" dirty="0" smtClean="0"/>
              <a:t>146</a:t>
            </a:r>
            <a:r>
              <a:rPr lang="en-US" sz="1200" dirty="0" smtClean="0"/>
              <a:t>,</a:t>
            </a:r>
            <a:r>
              <a:rPr lang="en-US" sz="1200" dirty="0"/>
              <a:t> </a:t>
            </a:r>
            <a:r>
              <a:rPr lang="en-US" sz="1200" dirty="0" smtClean="0"/>
              <a:t>054102 (2017).</a:t>
            </a:r>
            <a:endParaRPr lang="en-US" sz="1200" dirty="0"/>
          </a:p>
        </p:txBody>
      </p:sp>
      <p:grpSp>
        <p:nvGrpSpPr>
          <p:cNvPr id="592" name="Gruppieren 591"/>
          <p:cNvGrpSpPr/>
          <p:nvPr/>
        </p:nvGrpSpPr>
        <p:grpSpPr>
          <a:xfrm>
            <a:off x="574542" y="2125018"/>
            <a:ext cx="7974012" cy="1123950"/>
            <a:chOff x="646734" y="2122004"/>
            <a:chExt cx="7974012" cy="1123950"/>
          </a:xfrm>
        </p:grpSpPr>
        <p:graphicFrame>
          <p:nvGraphicFramePr>
            <p:cNvPr id="595" name="Objekt 59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90850572"/>
                </p:ext>
              </p:extLst>
            </p:nvPr>
          </p:nvGraphicFramePr>
          <p:xfrm>
            <a:off x="646734" y="2122004"/>
            <a:ext cx="7923212" cy="692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98" name="Equation" r:id="rId9" imgW="8572320" imgH="749160" progId="Equation.DSMT4">
                    <p:embed/>
                  </p:oleObj>
                </mc:Choice>
                <mc:Fallback>
                  <p:oleObj name="Equation" r:id="rId9" imgW="8572320" imgH="749160" progId="Equation.DSMT4">
                    <p:embed/>
                    <p:pic>
                      <p:nvPicPr>
                        <p:cNvPr id="2" name="Objekt 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46734" y="2122004"/>
                          <a:ext cx="7923212" cy="692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6" name="Objekt 59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7209018"/>
                </p:ext>
              </p:extLst>
            </p:nvPr>
          </p:nvGraphicFramePr>
          <p:xfrm>
            <a:off x="1242046" y="2852254"/>
            <a:ext cx="7378700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99" name="Equation" r:id="rId11" imgW="7378560" imgH="393480" progId="Equation.DSMT4">
                    <p:embed/>
                  </p:oleObj>
                </mc:Choice>
                <mc:Fallback>
                  <p:oleObj name="Equation" r:id="rId11" imgW="7378560" imgH="393480" progId="Equation.DSMT4">
                    <p:embed/>
                    <p:pic>
                      <p:nvPicPr>
                        <p:cNvPr id="11" name="Objekt 10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242046" y="2852254"/>
                          <a:ext cx="7378700" cy="393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97" name="Objekt 5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336809"/>
              </p:ext>
            </p:extLst>
          </p:nvPr>
        </p:nvGraphicFramePr>
        <p:xfrm>
          <a:off x="2833554" y="4084496"/>
          <a:ext cx="3556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" name="Equation" r:id="rId13" imgW="3555720" imgH="393480" progId="Equation.DSMT4">
                  <p:embed/>
                </p:oleObj>
              </mc:Choice>
              <mc:Fallback>
                <p:oleObj name="Equation" r:id="rId13" imgW="3555720" imgH="393480" progId="Equation.DSMT4">
                  <p:embed/>
                  <p:pic>
                    <p:nvPicPr>
                      <p:cNvPr id="14" name="Objekt 1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33554" y="4084496"/>
                        <a:ext cx="35560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8" name="Objekt 5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311248"/>
              </p:ext>
            </p:extLst>
          </p:nvPr>
        </p:nvGraphicFramePr>
        <p:xfrm>
          <a:off x="6841790" y="5284788"/>
          <a:ext cx="304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1" name="Equation" r:id="rId15" imgW="304560" imgH="393480" progId="Equation.DSMT4">
                  <p:embed/>
                </p:oleObj>
              </mc:Choice>
              <mc:Fallback>
                <p:oleObj name="Equation" r:id="rId15" imgW="304560" imgH="393480" progId="Equation.DSMT4">
                  <p:embed/>
                  <p:pic>
                    <p:nvPicPr>
                      <p:cNvPr id="15" name="Objekt 1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841790" y="5284788"/>
                        <a:ext cx="304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9" name="Objekt 5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095009"/>
              </p:ext>
            </p:extLst>
          </p:nvPr>
        </p:nvGraphicFramePr>
        <p:xfrm>
          <a:off x="1551496" y="4801123"/>
          <a:ext cx="2921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" name="Equation" r:id="rId17" imgW="291960" imgH="203040" progId="Equation.DSMT4">
                  <p:embed/>
                </p:oleObj>
              </mc:Choice>
              <mc:Fallback>
                <p:oleObj name="Equation" r:id="rId17" imgW="291960" imgH="203040" progId="Equation.DSMT4">
                  <p:embed/>
                  <p:pic>
                    <p:nvPicPr>
                      <p:cNvPr id="16" name="Objek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1496" y="4801123"/>
                        <a:ext cx="292100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0" name="Objekt 5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304139"/>
              </p:ext>
            </p:extLst>
          </p:nvPr>
        </p:nvGraphicFramePr>
        <p:xfrm>
          <a:off x="395536" y="5646640"/>
          <a:ext cx="2921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3" name="Equation" r:id="rId19" imgW="291973" imgH="203112" progId="Equation.DSMT4">
                  <p:embed/>
                </p:oleObj>
              </mc:Choice>
              <mc:Fallback>
                <p:oleObj name="Equation" r:id="rId19" imgW="291973" imgH="203112" progId="Equation.DSMT4">
                  <p:embed/>
                  <p:pic>
                    <p:nvPicPr>
                      <p:cNvPr id="17" name="Objek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5646640"/>
                        <a:ext cx="292100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505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0" y="895350"/>
            <a:ext cx="7003228" cy="535747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Energies</a:t>
            </a:r>
            <a:r>
              <a:rPr lang="de-DE" dirty="0" smtClean="0"/>
              <a:t> in TCNT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13518" r="11835" b="56212"/>
          <a:stretch/>
        </p:blipFill>
        <p:spPr>
          <a:xfrm>
            <a:off x="6588224" y="1224875"/>
            <a:ext cx="2124000" cy="1440000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8224" y="4616910"/>
            <a:ext cx="2090830" cy="5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8067"/>
          <a:stretch/>
        </p:blipFill>
        <p:spPr>
          <a:xfrm>
            <a:off x="6605723" y="5345172"/>
            <a:ext cx="2089001" cy="591340"/>
          </a:xfrm>
          <a:prstGeom prst="rect">
            <a:avLst/>
          </a:prstGeom>
        </p:spPr>
      </p:pic>
      <p:sp>
        <p:nvSpPr>
          <p:cNvPr id="5" name="Freihandform 4"/>
          <p:cNvSpPr/>
          <p:nvPr/>
        </p:nvSpPr>
        <p:spPr>
          <a:xfrm>
            <a:off x="6626225" y="1247775"/>
            <a:ext cx="885825" cy="1196975"/>
          </a:xfrm>
          <a:custGeom>
            <a:avLst/>
            <a:gdLst>
              <a:gd name="connsiteX0" fmla="*/ 0 w 885825"/>
              <a:gd name="connsiteY0" fmla="*/ 171450 h 1196975"/>
              <a:gd name="connsiteX1" fmla="*/ 3175 w 885825"/>
              <a:gd name="connsiteY1" fmla="*/ 501650 h 1196975"/>
              <a:gd name="connsiteX2" fmla="*/ 139700 w 885825"/>
              <a:gd name="connsiteY2" fmla="*/ 758825 h 1196975"/>
              <a:gd name="connsiteX3" fmla="*/ 438150 w 885825"/>
              <a:gd name="connsiteY3" fmla="*/ 923925 h 1196975"/>
              <a:gd name="connsiteX4" fmla="*/ 596900 w 885825"/>
              <a:gd name="connsiteY4" fmla="*/ 1196975 h 1196975"/>
              <a:gd name="connsiteX5" fmla="*/ 885825 w 885825"/>
              <a:gd name="connsiteY5" fmla="*/ 1022350 h 1196975"/>
              <a:gd name="connsiteX6" fmla="*/ 733425 w 885825"/>
              <a:gd name="connsiteY6" fmla="*/ 765175 h 1196975"/>
              <a:gd name="connsiteX7" fmla="*/ 736600 w 885825"/>
              <a:gd name="connsiteY7" fmla="*/ 431800 h 1196975"/>
              <a:gd name="connsiteX8" fmla="*/ 590550 w 885825"/>
              <a:gd name="connsiteY8" fmla="*/ 177800 h 1196975"/>
              <a:gd name="connsiteX9" fmla="*/ 288925 w 885825"/>
              <a:gd name="connsiteY9" fmla="*/ 0 h 1196975"/>
              <a:gd name="connsiteX10" fmla="*/ 0 w 885825"/>
              <a:gd name="connsiteY10" fmla="*/ 171450 h 11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85825" h="1196975">
                <a:moveTo>
                  <a:pt x="0" y="171450"/>
                </a:moveTo>
                <a:cubicBezTo>
                  <a:pt x="1058" y="281517"/>
                  <a:pt x="2117" y="391583"/>
                  <a:pt x="3175" y="501650"/>
                </a:cubicBezTo>
                <a:lnTo>
                  <a:pt x="139700" y="758825"/>
                </a:lnTo>
                <a:lnTo>
                  <a:pt x="438150" y="923925"/>
                </a:lnTo>
                <a:lnTo>
                  <a:pt x="596900" y="1196975"/>
                </a:lnTo>
                <a:lnTo>
                  <a:pt x="885825" y="1022350"/>
                </a:lnTo>
                <a:lnTo>
                  <a:pt x="733425" y="765175"/>
                </a:lnTo>
                <a:cubicBezTo>
                  <a:pt x="734483" y="654050"/>
                  <a:pt x="735542" y="542925"/>
                  <a:pt x="736600" y="431800"/>
                </a:cubicBezTo>
                <a:lnTo>
                  <a:pt x="590550" y="177800"/>
                </a:lnTo>
                <a:lnTo>
                  <a:pt x="288925" y="0"/>
                </a:lnTo>
                <a:lnTo>
                  <a:pt x="0" y="171450"/>
                </a:lnTo>
                <a:close/>
              </a:path>
            </a:pathLst>
          </a:custGeom>
          <a:solidFill>
            <a:srgbClr val="000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ihandform 5"/>
          <p:cNvSpPr/>
          <p:nvPr/>
        </p:nvSpPr>
        <p:spPr>
          <a:xfrm>
            <a:off x="7962900" y="1263650"/>
            <a:ext cx="596900" cy="1346200"/>
          </a:xfrm>
          <a:custGeom>
            <a:avLst/>
            <a:gdLst>
              <a:gd name="connsiteX0" fmla="*/ 146050 w 596900"/>
              <a:gd name="connsiteY0" fmla="*/ 0 h 1346200"/>
              <a:gd name="connsiteX1" fmla="*/ 0 w 596900"/>
              <a:gd name="connsiteY1" fmla="*/ 234950 h 1346200"/>
              <a:gd name="connsiteX2" fmla="*/ 0 w 596900"/>
              <a:gd name="connsiteY2" fmla="*/ 762000 h 1346200"/>
              <a:gd name="connsiteX3" fmla="*/ 158750 w 596900"/>
              <a:gd name="connsiteY3" fmla="*/ 1016000 h 1346200"/>
              <a:gd name="connsiteX4" fmla="*/ 158750 w 596900"/>
              <a:gd name="connsiteY4" fmla="*/ 1346200 h 1346200"/>
              <a:gd name="connsiteX5" fmla="*/ 438150 w 596900"/>
              <a:gd name="connsiteY5" fmla="*/ 1333500 h 1346200"/>
              <a:gd name="connsiteX6" fmla="*/ 444500 w 596900"/>
              <a:gd name="connsiteY6" fmla="*/ 1022350 h 1346200"/>
              <a:gd name="connsiteX7" fmla="*/ 584200 w 596900"/>
              <a:gd name="connsiteY7" fmla="*/ 774700 h 1346200"/>
              <a:gd name="connsiteX8" fmla="*/ 596900 w 596900"/>
              <a:gd name="connsiteY8" fmla="*/ 254000 h 1346200"/>
              <a:gd name="connsiteX9" fmla="*/ 431800 w 596900"/>
              <a:gd name="connsiteY9" fmla="*/ 0 h 1346200"/>
              <a:gd name="connsiteX10" fmla="*/ 146050 w 596900"/>
              <a:gd name="connsiteY10" fmla="*/ 0 h 134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6900" h="1346200">
                <a:moveTo>
                  <a:pt x="146050" y="0"/>
                </a:moveTo>
                <a:lnTo>
                  <a:pt x="0" y="234950"/>
                </a:lnTo>
                <a:lnTo>
                  <a:pt x="0" y="762000"/>
                </a:lnTo>
                <a:lnTo>
                  <a:pt x="158750" y="1016000"/>
                </a:lnTo>
                <a:lnTo>
                  <a:pt x="158750" y="1346200"/>
                </a:lnTo>
                <a:lnTo>
                  <a:pt x="438150" y="1333500"/>
                </a:lnTo>
                <a:lnTo>
                  <a:pt x="444500" y="1022350"/>
                </a:lnTo>
                <a:lnTo>
                  <a:pt x="584200" y="774700"/>
                </a:lnTo>
                <a:lnTo>
                  <a:pt x="596900" y="254000"/>
                </a:lnTo>
                <a:lnTo>
                  <a:pt x="431800" y="0"/>
                </a:lnTo>
                <a:lnTo>
                  <a:pt x="146050" y="0"/>
                </a:lnTo>
                <a:close/>
              </a:path>
            </a:pathLst>
          </a:custGeom>
          <a:solidFill>
            <a:srgbClr val="FF0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6605723" y="4651721"/>
            <a:ext cx="2073331" cy="439813"/>
          </a:xfrm>
          <a:prstGeom prst="rect">
            <a:avLst/>
          </a:prstGeom>
          <a:solidFill>
            <a:srgbClr val="FF84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6626225" y="5373216"/>
            <a:ext cx="2068499" cy="504056"/>
          </a:xfrm>
          <a:prstGeom prst="rect">
            <a:avLst/>
          </a:prstGeom>
          <a:solidFill>
            <a:srgbClr val="73D6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0" t="58263" r="18519" b="423"/>
          <a:stretch/>
        </p:blipFill>
        <p:spPr>
          <a:xfrm>
            <a:off x="7082985" y="2927568"/>
            <a:ext cx="1101308" cy="1507053"/>
          </a:xfrm>
          <a:prstGeom prst="rect">
            <a:avLst/>
          </a:prstGeom>
        </p:spPr>
      </p:pic>
      <p:sp>
        <p:nvSpPr>
          <p:cNvPr id="15" name="Freihandform 14"/>
          <p:cNvSpPr/>
          <p:nvPr/>
        </p:nvSpPr>
        <p:spPr>
          <a:xfrm>
            <a:off x="7327900" y="3384550"/>
            <a:ext cx="831850" cy="1009650"/>
          </a:xfrm>
          <a:custGeom>
            <a:avLst/>
            <a:gdLst>
              <a:gd name="connsiteX0" fmla="*/ 95250 w 831850"/>
              <a:gd name="connsiteY0" fmla="*/ 1009650 h 1009650"/>
              <a:gd name="connsiteX1" fmla="*/ 831850 w 831850"/>
              <a:gd name="connsiteY1" fmla="*/ 990600 h 1009650"/>
              <a:gd name="connsiteX2" fmla="*/ 831850 w 831850"/>
              <a:gd name="connsiteY2" fmla="*/ 0 h 1009650"/>
              <a:gd name="connsiteX3" fmla="*/ 0 w 831850"/>
              <a:gd name="connsiteY3" fmla="*/ 552450 h 1009650"/>
              <a:gd name="connsiteX4" fmla="*/ 0 w 831850"/>
              <a:gd name="connsiteY4" fmla="*/ 1003300 h 1009650"/>
              <a:gd name="connsiteX5" fmla="*/ 95250 w 831850"/>
              <a:gd name="connsiteY5" fmla="*/ 100965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1850" h="1009650">
                <a:moveTo>
                  <a:pt x="95250" y="1009650"/>
                </a:moveTo>
                <a:lnTo>
                  <a:pt x="831850" y="990600"/>
                </a:lnTo>
                <a:lnTo>
                  <a:pt x="831850" y="0"/>
                </a:lnTo>
                <a:lnTo>
                  <a:pt x="0" y="552450"/>
                </a:lnTo>
                <a:lnTo>
                  <a:pt x="0" y="1003300"/>
                </a:lnTo>
                <a:lnTo>
                  <a:pt x="95250" y="1009650"/>
                </a:lnTo>
                <a:close/>
              </a:path>
            </a:pathLst>
          </a:custGeom>
          <a:solidFill>
            <a:srgbClr val="0084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ihandform 15"/>
          <p:cNvSpPr/>
          <p:nvPr/>
        </p:nvSpPr>
        <p:spPr>
          <a:xfrm>
            <a:off x="6991300" y="2893814"/>
            <a:ext cx="1174750" cy="1066800"/>
          </a:xfrm>
          <a:custGeom>
            <a:avLst/>
            <a:gdLst>
              <a:gd name="connsiteX0" fmla="*/ 342900 w 1174750"/>
              <a:gd name="connsiteY0" fmla="*/ 1066800 h 1066800"/>
              <a:gd name="connsiteX1" fmla="*/ 0 w 1174750"/>
              <a:gd name="connsiteY1" fmla="*/ 520700 h 1066800"/>
              <a:gd name="connsiteX2" fmla="*/ 863600 w 1174750"/>
              <a:gd name="connsiteY2" fmla="*/ 0 h 1066800"/>
              <a:gd name="connsiteX3" fmla="*/ 1174750 w 1174750"/>
              <a:gd name="connsiteY3" fmla="*/ 495300 h 1066800"/>
              <a:gd name="connsiteX4" fmla="*/ 342900 w 1174750"/>
              <a:gd name="connsiteY4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750" h="1066800">
                <a:moveTo>
                  <a:pt x="342900" y="1066800"/>
                </a:moveTo>
                <a:lnTo>
                  <a:pt x="0" y="520700"/>
                </a:lnTo>
                <a:lnTo>
                  <a:pt x="863600" y="0"/>
                </a:lnTo>
                <a:lnTo>
                  <a:pt x="1174750" y="495300"/>
                </a:lnTo>
                <a:lnTo>
                  <a:pt x="342900" y="1066800"/>
                </a:lnTo>
                <a:close/>
              </a:path>
            </a:pathLst>
          </a:custGeom>
          <a:solidFill>
            <a:srgbClr val="FF84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3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0" y="895350"/>
            <a:ext cx="7003227" cy="535747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Functional</a:t>
            </a:r>
            <a:r>
              <a:rPr lang="de-DE" dirty="0" smtClean="0"/>
              <a:t> </a:t>
            </a:r>
            <a:r>
              <a:rPr lang="de-DE" dirty="0" err="1" smtClean="0"/>
              <a:t>denpendence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26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0" y="895350"/>
            <a:ext cx="7003227" cy="535746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Functional</a:t>
            </a:r>
            <a:r>
              <a:rPr lang="de-DE" dirty="0" smtClean="0"/>
              <a:t> </a:t>
            </a:r>
            <a:r>
              <a:rPr lang="de-DE" dirty="0" err="1" smtClean="0"/>
              <a:t>denpendence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1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TCNT (so </a:t>
            </a:r>
            <a:r>
              <a:rPr lang="de-DE" dirty="0" err="1" smtClean="0"/>
              <a:t>far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</a:t>
            </a:r>
            <a:r>
              <a:rPr lang="de-DE" dirty="0" smtClean="0"/>
              <a:t> </a:t>
            </a:r>
            <a:r>
              <a:rPr lang="de-DE" dirty="0" err="1" smtClean="0"/>
              <a:t>small</a:t>
            </a:r>
            <a:r>
              <a:rPr lang="de-DE" dirty="0" smtClean="0"/>
              <a:t> HOMO-LUMO Gap (&lt; 0.2 eV) </a:t>
            </a:r>
            <a:r>
              <a:rPr lang="en-US" dirty="0"/>
              <a:t>is a necessary but </a:t>
            </a:r>
            <a:r>
              <a:rPr lang="en-US" dirty="0" smtClean="0"/>
              <a:t>insufficient criterion for large net currents</a:t>
            </a:r>
          </a:p>
          <a:p>
            <a:endParaRPr lang="de-DE" dirty="0"/>
          </a:p>
          <a:p>
            <a:r>
              <a:rPr lang="de-DE" dirty="0" err="1" smtClean="0"/>
              <a:t>armchair</a:t>
            </a:r>
            <a:r>
              <a:rPr lang="de-DE" dirty="0" smtClean="0"/>
              <a:t> / </a:t>
            </a:r>
            <a:r>
              <a:rPr lang="de-DE" dirty="0" err="1" smtClean="0"/>
              <a:t>acene</a:t>
            </a:r>
            <a:r>
              <a:rPr lang="de-DE" dirty="0" smtClean="0"/>
              <a:t>-like </a:t>
            </a:r>
            <a:r>
              <a:rPr lang="de-DE" dirty="0" err="1"/>
              <a:t>T</a:t>
            </a:r>
            <a:r>
              <a:rPr lang="de-DE" dirty="0" err="1" smtClean="0"/>
              <a:t>oroidal</a:t>
            </a:r>
            <a:r>
              <a:rPr lang="de-DE" dirty="0" smtClean="0"/>
              <a:t> </a:t>
            </a:r>
            <a:r>
              <a:rPr lang="de-DE" dirty="0"/>
              <a:t>C</a:t>
            </a:r>
            <a:r>
              <a:rPr lang="de-DE" dirty="0" smtClean="0"/>
              <a:t>arbon </a:t>
            </a:r>
            <a:r>
              <a:rPr lang="de-DE" dirty="0" err="1" smtClean="0"/>
              <a:t>Nanotubes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promissing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zigzag</a:t>
            </a:r>
            <a:r>
              <a:rPr lang="de-DE" dirty="0" smtClean="0"/>
              <a:t> </a:t>
            </a:r>
            <a:r>
              <a:rPr lang="de-DE" dirty="0" err="1" smtClean="0"/>
              <a:t>structures</a:t>
            </a:r>
            <a:endParaRPr lang="de-DE" dirty="0" smtClean="0"/>
          </a:p>
          <a:p>
            <a:endParaRPr lang="de-DE" dirty="0"/>
          </a:p>
          <a:p>
            <a:r>
              <a:rPr lang="de-DE" dirty="0" err="1"/>
              <a:t>t</a:t>
            </a:r>
            <a:r>
              <a:rPr lang="de-DE" dirty="0" err="1" smtClean="0"/>
              <a:t>he</a:t>
            </a:r>
            <a:r>
              <a:rPr lang="de-DE" dirty="0" smtClean="0"/>
              <a:t> </a:t>
            </a:r>
            <a:r>
              <a:rPr lang="de-DE" dirty="0" err="1" smtClean="0"/>
              <a:t>net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/>
              <a:t>within</a:t>
            </a:r>
            <a:r>
              <a:rPr lang="de-DE" dirty="0"/>
              <a:t> a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type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increasing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increasing</a:t>
            </a:r>
            <a:r>
              <a:rPr lang="de-DE" dirty="0" smtClean="0"/>
              <a:t> </a:t>
            </a:r>
            <a:r>
              <a:rPr lang="de-DE" dirty="0" err="1" smtClean="0"/>
              <a:t>tube</a:t>
            </a:r>
            <a:r>
              <a:rPr lang="de-DE" dirty="0" smtClean="0"/>
              <a:t> </a:t>
            </a:r>
            <a:r>
              <a:rPr lang="de-DE" dirty="0" err="1" smtClean="0"/>
              <a:t>lenght</a:t>
            </a:r>
            <a:r>
              <a:rPr lang="de-DE" dirty="0" smtClean="0"/>
              <a:t> / </a:t>
            </a:r>
            <a:r>
              <a:rPr lang="en-US" dirty="0" err="1" smtClean="0"/>
              <a:t>circumfence</a:t>
            </a:r>
            <a:endParaRPr lang="en-US" dirty="0" smtClean="0"/>
          </a:p>
          <a:p>
            <a:endParaRPr lang="de-DE" dirty="0"/>
          </a:p>
          <a:p>
            <a:r>
              <a:rPr lang="de-DE" dirty="0" smtClean="0"/>
              <a:t>Most </a:t>
            </a:r>
            <a:r>
              <a:rPr lang="de-DE" dirty="0" err="1" smtClean="0"/>
              <a:t>structures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diatropic</a:t>
            </a:r>
            <a:r>
              <a:rPr lang="de-DE" dirty="0" smtClean="0"/>
              <a:t> </a:t>
            </a:r>
            <a:r>
              <a:rPr lang="de-DE" dirty="0" err="1" smtClean="0"/>
              <a:t>net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         </a:t>
            </a:r>
            <a:r>
              <a:rPr lang="de-DE" dirty="0" err="1" smtClean="0"/>
              <a:t>aromatic</a:t>
            </a:r>
            <a:endParaRPr lang="en-US" dirty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Open </a:t>
            </a:r>
            <a:r>
              <a:rPr lang="de-DE" dirty="0" err="1" smtClean="0"/>
              <a:t>questions</a:t>
            </a:r>
            <a:r>
              <a:rPr lang="de-DE" dirty="0" smtClean="0"/>
              <a:t>:</a:t>
            </a:r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causes</a:t>
            </a:r>
            <a:r>
              <a:rPr lang="de-DE" dirty="0" smtClean="0"/>
              <a:t> </a:t>
            </a:r>
            <a:r>
              <a:rPr lang="de-DE" dirty="0" err="1" smtClean="0"/>
              <a:t>aromatic</a:t>
            </a:r>
            <a:r>
              <a:rPr lang="de-DE" dirty="0" smtClean="0"/>
              <a:t> / </a:t>
            </a:r>
            <a:r>
              <a:rPr lang="de-DE" dirty="0" err="1" smtClean="0"/>
              <a:t>antiaromatic</a:t>
            </a:r>
            <a:r>
              <a:rPr lang="de-DE" dirty="0" smtClean="0"/>
              <a:t> </a:t>
            </a:r>
            <a:r>
              <a:rPr lang="de-DE" dirty="0" err="1" smtClean="0"/>
              <a:t>net</a:t>
            </a:r>
            <a:r>
              <a:rPr lang="de-DE" dirty="0" smtClean="0"/>
              <a:t> </a:t>
            </a:r>
            <a:r>
              <a:rPr lang="de-DE" dirty="0" err="1" smtClean="0"/>
              <a:t>currents</a:t>
            </a:r>
            <a:r>
              <a:rPr lang="de-DE" dirty="0" smtClean="0"/>
              <a:t>?</a:t>
            </a:r>
          </a:p>
          <a:p>
            <a:r>
              <a:rPr lang="de-DE" dirty="0" smtClean="0"/>
              <a:t>Are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criteria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en-US" dirty="0" smtClean="0"/>
              <a:t>occurrence</a:t>
            </a:r>
            <a:r>
              <a:rPr lang="en-US" i="1" dirty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large </a:t>
            </a:r>
            <a:r>
              <a:rPr lang="de-DE" dirty="0" err="1" smtClean="0"/>
              <a:t>net</a:t>
            </a:r>
            <a:r>
              <a:rPr lang="de-DE" dirty="0" smtClean="0"/>
              <a:t> </a:t>
            </a:r>
            <a:r>
              <a:rPr lang="de-DE" dirty="0" err="1" smtClean="0"/>
              <a:t>currents</a:t>
            </a:r>
            <a:r>
              <a:rPr lang="de-DE" dirty="0" smtClean="0"/>
              <a:t>?</a:t>
            </a:r>
            <a:endParaRPr lang="de-DE" dirty="0"/>
          </a:p>
          <a:p>
            <a:endParaRPr lang="en-US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5696696" y="4472544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9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Acknowledgement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GIMIC </a:t>
            </a:r>
            <a:r>
              <a:rPr lang="de-DE" dirty="0" err="1" smtClean="0"/>
              <a:t>calculations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toroidal</a:t>
            </a:r>
            <a:r>
              <a:rPr lang="de-DE" dirty="0" smtClean="0"/>
              <a:t> </a:t>
            </a:r>
            <a:r>
              <a:rPr lang="de-DE" dirty="0" err="1" smtClean="0"/>
              <a:t>carbon</a:t>
            </a:r>
            <a:r>
              <a:rPr lang="de-DE" dirty="0" smtClean="0"/>
              <a:t> </a:t>
            </a:r>
            <a:r>
              <a:rPr lang="de-DE" dirty="0" err="1" smtClean="0"/>
              <a:t>nanotube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Implementation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general</a:t>
            </a:r>
            <a:r>
              <a:rPr lang="de-DE" dirty="0" smtClean="0"/>
              <a:t> </a:t>
            </a:r>
            <a:r>
              <a:rPr lang="de-DE" dirty="0" err="1" smtClean="0"/>
              <a:t>support</a:t>
            </a:r>
            <a:endParaRPr lang="de-DE" dirty="0" smtClean="0"/>
          </a:p>
          <a:p>
            <a:pPr marL="476250" lvl="1" indent="0">
              <a:buNone/>
            </a:pPr>
            <a:r>
              <a:rPr lang="de-DE" dirty="0" smtClean="0"/>
              <a:t>Florian </a:t>
            </a:r>
            <a:r>
              <a:rPr lang="de-DE" dirty="0" err="1" smtClean="0"/>
              <a:t>Weigend</a:t>
            </a:r>
            <a:endParaRPr lang="de-DE" dirty="0" smtClean="0"/>
          </a:p>
          <a:p>
            <a:pPr marL="476250" lvl="1" indent="0">
              <a:buNone/>
            </a:pPr>
            <a:r>
              <a:rPr lang="de-DE" dirty="0" smtClean="0"/>
              <a:t>DFG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funding</a:t>
            </a:r>
            <a:endParaRPr lang="de-DE" dirty="0" smtClean="0"/>
          </a:p>
          <a:p>
            <a:endParaRPr lang="en-US" dirty="0"/>
          </a:p>
        </p:txBody>
      </p:sp>
      <p:pic>
        <p:nvPicPr>
          <p:cNvPr id="4" name="Picture 2" descr="tehostekuv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29" y="1628801"/>
            <a:ext cx="885409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hostekuv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628800"/>
            <a:ext cx="917504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869963" y="2913443"/>
            <a:ext cx="201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Dage</a:t>
            </a:r>
            <a:r>
              <a:rPr lang="de-DE" dirty="0" smtClean="0"/>
              <a:t> </a:t>
            </a:r>
            <a:r>
              <a:rPr lang="de-DE" dirty="0" err="1" smtClean="0"/>
              <a:t>Sundholm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436213" y="2942624"/>
            <a:ext cx="226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Maria </a:t>
            </a:r>
            <a:r>
              <a:rPr lang="de-DE" dirty="0" err="1" smtClean="0"/>
              <a:t>Dimitrova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6417920" y="2942624"/>
            <a:ext cx="152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Lukas Wirz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44" y="1603712"/>
            <a:ext cx="916568" cy="1248824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 bwMode="auto">
          <a:xfrm>
            <a:off x="926692" y="5605492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sz="3000" kern="0" dirty="0" err="1" smtClean="0"/>
              <a:t>Thank</a:t>
            </a:r>
            <a:r>
              <a:rPr lang="de-DE" sz="3000" kern="0" dirty="0" smtClean="0"/>
              <a:t> </a:t>
            </a:r>
            <a:r>
              <a:rPr lang="de-DE" sz="3000" kern="0" dirty="0" err="1" smtClean="0"/>
              <a:t>you</a:t>
            </a:r>
            <a:r>
              <a:rPr lang="de-DE" sz="3000" kern="0" dirty="0" smtClean="0"/>
              <a:t> </a:t>
            </a:r>
            <a:br>
              <a:rPr lang="de-DE" sz="3000" kern="0" dirty="0" smtClean="0"/>
            </a:br>
            <a:r>
              <a:rPr lang="de-DE" sz="3000" kern="0" dirty="0" err="1" smtClean="0"/>
              <a:t>for</a:t>
            </a:r>
            <a:r>
              <a:rPr lang="de-DE" sz="3000" kern="0" dirty="0" smtClean="0"/>
              <a:t> </a:t>
            </a:r>
            <a:r>
              <a:rPr lang="de-DE" sz="3000" kern="0" dirty="0" err="1" smtClean="0"/>
              <a:t>your</a:t>
            </a:r>
            <a:r>
              <a:rPr lang="de-DE" sz="3000" kern="0" dirty="0" smtClean="0"/>
              <a:t> </a:t>
            </a:r>
            <a:r>
              <a:rPr lang="de-DE" sz="3000" kern="0" dirty="0" err="1" smtClean="0"/>
              <a:t>attention</a:t>
            </a:r>
            <a:r>
              <a:rPr lang="de-DE" sz="3000" kern="0" dirty="0" smtClean="0"/>
              <a:t>!</a:t>
            </a:r>
            <a:endParaRPr lang="en-US" sz="3000" kern="0" dirty="0"/>
          </a:p>
        </p:txBody>
      </p:sp>
    </p:spTree>
    <p:extLst>
      <p:ext uri="{BB962C8B-B14F-4D97-AF65-F5344CB8AC3E}">
        <p14:creationId xmlns:p14="http://schemas.microsoft.com/office/powerpoint/2010/main" val="386651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Environmental / solvent effects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226" name="AutoShape 121"/>
          <p:cNvSpPr>
            <a:spLocks noChangeAspect="1" noChangeArrowheads="1" noTextEdit="1"/>
          </p:cNvSpPr>
          <p:nvPr/>
        </p:nvSpPr>
        <p:spPr bwMode="auto">
          <a:xfrm>
            <a:off x="4697413" y="2349500"/>
            <a:ext cx="477043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6" name="Inhaltsplatzhalter 2"/>
          <p:cNvSpPr txBox="1">
            <a:spLocks/>
          </p:cNvSpPr>
          <p:nvPr/>
        </p:nvSpPr>
        <p:spPr bwMode="auto">
          <a:xfrm>
            <a:off x="494766" y="119771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dirty="0" err="1" smtClean="0"/>
              <a:t>CO</a:t>
            </a:r>
            <a:r>
              <a:rPr lang="en-US" dirty="0" err="1" smtClean="0"/>
              <a:t>nductor</a:t>
            </a:r>
            <a:r>
              <a:rPr lang="en-US" dirty="0" smtClean="0"/>
              <a:t>-like </a:t>
            </a:r>
            <a:r>
              <a:rPr lang="en-US" b="1" dirty="0" smtClean="0"/>
              <a:t>S</a:t>
            </a:r>
            <a:r>
              <a:rPr lang="en-US" dirty="0" smtClean="0"/>
              <a:t>creening </a:t>
            </a:r>
            <a:r>
              <a:rPr lang="en-US" b="1" dirty="0" smtClean="0"/>
              <a:t>Mo</a:t>
            </a:r>
            <a:r>
              <a:rPr lang="en-US" dirty="0" smtClean="0"/>
              <a:t>del (</a:t>
            </a:r>
            <a:r>
              <a:rPr lang="en-US" b="1" dirty="0" smtClean="0"/>
              <a:t>COSMO</a:t>
            </a:r>
            <a:r>
              <a:rPr lang="en-US" dirty="0" smtClean="0"/>
              <a:t>)</a:t>
            </a:r>
            <a:r>
              <a:rPr lang="de-DE" dirty="0" smtClean="0"/>
              <a:t>:</a:t>
            </a:r>
            <a:endParaRPr lang="de-DE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Simulation of environmental / solvent effects by specification of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on </a:t>
            </a:r>
            <a:r>
              <a:rPr lang="en-US" dirty="0" smtClean="0"/>
              <a:t>a shell around the molecule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de-DE" dirty="0"/>
              <a:t>→ </a:t>
            </a:r>
            <a:r>
              <a:rPr lang="en-US" dirty="0"/>
              <a:t>response is described by generation of screening </a:t>
            </a:r>
            <a:r>
              <a:rPr lang="en-US" dirty="0" smtClean="0"/>
              <a:t>charges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screening charges:                   on segments at position 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en-US" dirty="0"/>
              <a:t>finite permittivity of real solvents → scaling by factor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                                      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     , with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en-US" dirty="0" smtClean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329" name="Grafik 3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900095"/>
            <a:ext cx="877900" cy="292633"/>
          </a:xfrm>
          <a:prstGeom prst="rect">
            <a:avLst/>
          </a:prstGeom>
        </p:spPr>
      </p:pic>
      <p:pic>
        <p:nvPicPr>
          <p:cNvPr id="331" name="Grafik 3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915" y="3665655"/>
            <a:ext cx="1068379" cy="252997"/>
          </a:xfrm>
          <a:prstGeom prst="rect">
            <a:avLst/>
          </a:prstGeom>
        </p:spPr>
      </p:pic>
      <p:pic>
        <p:nvPicPr>
          <p:cNvPr id="332" name="Grafik 3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286" y="3702860"/>
            <a:ext cx="160029" cy="202702"/>
          </a:xfrm>
          <a:prstGeom prst="rect">
            <a:avLst/>
          </a:prstGeom>
        </p:spPr>
      </p:pic>
      <p:pic>
        <p:nvPicPr>
          <p:cNvPr id="333" name="Grafik 3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258" y="5258731"/>
            <a:ext cx="2566548" cy="252997"/>
          </a:xfrm>
          <a:prstGeom prst="rect">
            <a:avLst/>
          </a:prstGeom>
        </p:spPr>
      </p:pic>
      <p:pic>
        <p:nvPicPr>
          <p:cNvPr id="334" name="Grafik 3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92" y="5097178"/>
            <a:ext cx="1627716" cy="57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4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Environmental / solvent effects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67544" y="1040888"/>
            <a:ext cx="8356600" cy="510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dirty="0" smtClean="0"/>
              <a:t>Interaction </a:t>
            </a:r>
            <a:r>
              <a:rPr lang="de-DE" dirty="0" err="1"/>
              <a:t>energy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→ </a:t>
            </a:r>
            <a:r>
              <a:rPr lang="de-DE" dirty="0"/>
              <a:t>same form </a:t>
            </a:r>
            <a:r>
              <a:rPr lang="de-DE" dirty="0" err="1" smtClean="0"/>
              <a:t>as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           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routines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1" name="AutoShape 3"/>
          <p:cNvSpPr>
            <a:spLocks noChangeAspect="1" noChangeArrowheads="1" noTextEdit="1"/>
          </p:cNvSpPr>
          <p:nvPr/>
        </p:nvSpPr>
        <p:spPr bwMode="auto">
          <a:xfrm>
            <a:off x="235836" y="2924944"/>
            <a:ext cx="4012966" cy="307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26" name="AutoShape 121"/>
          <p:cNvSpPr>
            <a:spLocks noChangeAspect="1" noChangeArrowheads="1" noTextEdit="1"/>
          </p:cNvSpPr>
          <p:nvPr/>
        </p:nvSpPr>
        <p:spPr bwMode="auto">
          <a:xfrm>
            <a:off x="4697413" y="2349500"/>
            <a:ext cx="477043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156593" y="3631687"/>
            <a:ext cx="8879903" cy="2605625"/>
            <a:chOff x="156593" y="3631687"/>
            <a:chExt cx="8879903" cy="2605625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888" y="3660861"/>
              <a:ext cx="3117248" cy="2062657"/>
            </a:xfrm>
            <a:prstGeom prst="rect">
              <a:avLst/>
            </a:prstGeom>
          </p:spPr>
        </p:pic>
        <p:sp>
          <p:nvSpPr>
            <p:cNvPr id="112" name="Line 5"/>
            <p:cNvSpPr>
              <a:spLocks noChangeShapeType="1"/>
            </p:cNvSpPr>
            <p:nvPr/>
          </p:nvSpPr>
          <p:spPr bwMode="auto">
            <a:xfrm flipV="1">
              <a:off x="2068298" y="5807713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3" name="Line 6"/>
            <p:cNvSpPr>
              <a:spLocks noChangeShapeType="1"/>
            </p:cNvSpPr>
            <p:nvPr/>
          </p:nvSpPr>
          <p:spPr bwMode="auto">
            <a:xfrm flipV="1">
              <a:off x="2068298" y="5732954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Line 7"/>
            <p:cNvSpPr>
              <a:spLocks noChangeShapeType="1"/>
            </p:cNvSpPr>
            <p:nvPr/>
          </p:nvSpPr>
          <p:spPr bwMode="auto">
            <a:xfrm flipV="1">
              <a:off x="2068298" y="5658195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5" name="Line 8"/>
            <p:cNvSpPr>
              <a:spLocks noChangeShapeType="1"/>
            </p:cNvSpPr>
            <p:nvPr/>
          </p:nvSpPr>
          <p:spPr bwMode="auto">
            <a:xfrm flipV="1">
              <a:off x="2068298" y="5582101"/>
              <a:ext cx="0" cy="3204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Line 9"/>
            <p:cNvSpPr>
              <a:spLocks noChangeShapeType="1"/>
            </p:cNvSpPr>
            <p:nvPr/>
          </p:nvSpPr>
          <p:spPr bwMode="auto">
            <a:xfrm flipV="1">
              <a:off x="2068298" y="5507341"/>
              <a:ext cx="0" cy="3204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7" name="Line 10"/>
            <p:cNvSpPr>
              <a:spLocks noChangeShapeType="1"/>
            </p:cNvSpPr>
            <p:nvPr/>
          </p:nvSpPr>
          <p:spPr bwMode="auto">
            <a:xfrm flipV="1">
              <a:off x="2068298" y="5432582"/>
              <a:ext cx="0" cy="3204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8" name="Line 11"/>
            <p:cNvSpPr>
              <a:spLocks noChangeShapeType="1"/>
            </p:cNvSpPr>
            <p:nvPr/>
          </p:nvSpPr>
          <p:spPr bwMode="auto">
            <a:xfrm flipV="1">
              <a:off x="2068298" y="5357823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Line 12"/>
            <p:cNvSpPr>
              <a:spLocks noChangeShapeType="1"/>
            </p:cNvSpPr>
            <p:nvPr/>
          </p:nvSpPr>
          <p:spPr bwMode="auto">
            <a:xfrm flipV="1">
              <a:off x="2068298" y="5283064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Line 13"/>
            <p:cNvSpPr>
              <a:spLocks noChangeShapeType="1"/>
            </p:cNvSpPr>
            <p:nvPr/>
          </p:nvSpPr>
          <p:spPr bwMode="auto">
            <a:xfrm flipV="1">
              <a:off x="2068298" y="5208305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Line 14"/>
            <p:cNvSpPr>
              <a:spLocks noChangeShapeType="1"/>
            </p:cNvSpPr>
            <p:nvPr/>
          </p:nvSpPr>
          <p:spPr bwMode="auto">
            <a:xfrm flipV="1">
              <a:off x="2068298" y="5133545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2" name="Line 15"/>
            <p:cNvSpPr>
              <a:spLocks noChangeShapeType="1"/>
            </p:cNvSpPr>
            <p:nvPr/>
          </p:nvSpPr>
          <p:spPr bwMode="auto">
            <a:xfrm flipV="1">
              <a:off x="2068298" y="5057452"/>
              <a:ext cx="0" cy="3204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3" name="Line 16"/>
            <p:cNvSpPr>
              <a:spLocks noChangeShapeType="1"/>
            </p:cNvSpPr>
            <p:nvPr/>
          </p:nvSpPr>
          <p:spPr bwMode="auto">
            <a:xfrm flipV="1">
              <a:off x="2068298" y="4982693"/>
              <a:ext cx="0" cy="3204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4" name="Line 17"/>
            <p:cNvSpPr>
              <a:spLocks noChangeShapeType="1"/>
            </p:cNvSpPr>
            <p:nvPr/>
          </p:nvSpPr>
          <p:spPr bwMode="auto">
            <a:xfrm flipV="1">
              <a:off x="2068298" y="4907933"/>
              <a:ext cx="0" cy="3204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5" name="Line 18"/>
            <p:cNvSpPr>
              <a:spLocks noChangeShapeType="1"/>
            </p:cNvSpPr>
            <p:nvPr/>
          </p:nvSpPr>
          <p:spPr bwMode="auto">
            <a:xfrm flipV="1">
              <a:off x="2068298" y="4833174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6" name="Line 19"/>
            <p:cNvSpPr>
              <a:spLocks noChangeShapeType="1"/>
            </p:cNvSpPr>
            <p:nvPr/>
          </p:nvSpPr>
          <p:spPr bwMode="auto">
            <a:xfrm flipV="1">
              <a:off x="2068298" y="4758415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7" name="Line 20"/>
            <p:cNvSpPr>
              <a:spLocks noChangeShapeType="1"/>
            </p:cNvSpPr>
            <p:nvPr/>
          </p:nvSpPr>
          <p:spPr bwMode="auto">
            <a:xfrm flipV="1">
              <a:off x="2068298" y="4683656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8" name="Line 21"/>
            <p:cNvSpPr>
              <a:spLocks noChangeShapeType="1"/>
            </p:cNvSpPr>
            <p:nvPr/>
          </p:nvSpPr>
          <p:spPr bwMode="auto">
            <a:xfrm flipV="1">
              <a:off x="2068298" y="4608897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9" name="Line 22"/>
            <p:cNvSpPr>
              <a:spLocks noChangeShapeType="1"/>
            </p:cNvSpPr>
            <p:nvPr/>
          </p:nvSpPr>
          <p:spPr bwMode="auto">
            <a:xfrm flipV="1">
              <a:off x="2068298" y="4532802"/>
              <a:ext cx="0" cy="3204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0" name="Line 23"/>
            <p:cNvSpPr>
              <a:spLocks noChangeShapeType="1"/>
            </p:cNvSpPr>
            <p:nvPr/>
          </p:nvSpPr>
          <p:spPr bwMode="auto">
            <a:xfrm flipV="1">
              <a:off x="2068298" y="4458043"/>
              <a:ext cx="0" cy="3204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1" name="Line 24"/>
            <p:cNvSpPr>
              <a:spLocks noChangeShapeType="1"/>
            </p:cNvSpPr>
            <p:nvPr/>
          </p:nvSpPr>
          <p:spPr bwMode="auto">
            <a:xfrm flipV="1">
              <a:off x="2068298" y="4383284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2" name="Line 25"/>
            <p:cNvSpPr>
              <a:spLocks noChangeShapeType="1"/>
            </p:cNvSpPr>
            <p:nvPr/>
          </p:nvSpPr>
          <p:spPr bwMode="auto">
            <a:xfrm flipV="1">
              <a:off x="2068298" y="4308525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3" name="Line 26"/>
            <p:cNvSpPr>
              <a:spLocks noChangeShapeType="1"/>
            </p:cNvSpPr>
            <p:nvPr/>
          </p:nvSpPr>
          <p:spPr bwMode="auto">
            <a:xfrm flipV="1">
              <a:off x="2068298" y="4233765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4" name="Line 27"/>
            <p:cNvSpPr>
              <a:spLocks noChangeShapeType="1"/>
            </p:cNvSpPr>
            <p:nvPr/>
          </p:nvSpPr>
          <p:spPr bwMode="auto">
            <a:xfrm flipV="1">
              <a:off x="2068298" y="4159006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5" name="Line 28"/>
            <p:cNvSpPr>
              <a:spLocks noChangeShapeType="1"/>
            </p:cNvSpPr>
            <p:nvPr/>
          </p:nvSpPr>
          <p:spPr bwMode="auto">
            <a:xfrm flipV="1">
              <a:off x="2068298" y="4082912"/>
              <a:ext cx="0" cy="3204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6" name="Line 29"/>
            <p:cNvSpPr>
              <a:spLocks noChangeShapeType="1"/>
            </p:cNvSpPr>
            <p:nvPr/>
          </p:nvSpPr>
          <p:spPr bwMode="auto">
            <a:xfrm flipV="1">
              <a:off x="2068298" y="4008153"/>
              <a:ext cx="0" cy="3204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7" name="Line 30"/>
            <p:cNvSpPr>
              <a:spLocks noChangeShapeType="1"/>
            </p:cNvSpPr>
            <p:nvPr/>
          </p:nvSpPr>
          <p:spPr bwMode="auto">
            <a:xfrm flipV="1">
              <a:off x="2068298" y="3933394"/>
              <a:ext cx="0" cy="3204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8" name="Line 31"/>
            <p:cNvSpPr>
              <a:spLocks noChangeShapeType="1"/>
            </p:cNvSpPr>
            <p:nvPr/>
          </p:nvSpPr>
          <p:spPr bwMode="auto">
            <a:xfrm flipV="1">
              <a:off x="2068298" y="3858635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9" name="Line 32"/>
            <p:cNvSpPr>
              <a:spLocks noChangeShapeType="1"/>
            </p:cNvSpPr>
            <p:nvPr/>
          </p:nvSpPr>
          <p:spPr bwMode="auto">
            <a:xfrm flipV="1">
              <a:off x="2068298" y="3783876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0" name="Line 33"/>
            <p:cNvSpPr>
              <a:spLocks noChangeShapeType="1"/>
            </p:cNvSpPr>
            <p:nvPr/>
          </p:nvSpPr>
          <p:spPr bwMode="auto">
            <a:xfrm flipV="1">
              <a:off x="2068298" y="3709117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1" name="Line 34"/>
            <p:cNvSpPr>
              <a:spLocks noChangeShapeType="1"/>
            </p:cNvSpPr>
            <p:nvPr/>
          </p:nvSpPr>
          <p:spPr bwMode="auto">
            <a:xfrm flipV="1">
              <a:off x="2068298" y="3634357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2" name="Line 35"/>
            <p:cNvSpPr>
              <a:spLocks noChangeShapeType="1"/>
            </p:cNvSpPr>
            <p:nvPr/>
          </p:nvSpPr>
          <p:spPr bwMode="auto">
            <a:xfrm>
              <a:off x="1184538" y="5838418"/>
              <a:ext cx="2739390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3" name="Line 36"/>
            <p:cNvSpPr>
              <a:spLocks noChangeShapeType="1"/>
            </p:cNvSpPr>
            <p:nvPr/>
          </p:nvSpPr>
          <p:spPr bwMode="auto">
            <a:xfrm>
              <a:off x="1434179" y="5838418"/>
              <a:ext cx="0" cy="2136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4" name="Line 37"/>
            <p:cNvSpPr>
              <a:spLocks noChangeShapeType="1"/>
            </p:cNvSpPr>
            <p:nvPr/>
          </p:nvSpPr>
          <p:spPr bwMode="auto">
            <a:xfrm>
              <a:off x="1932129" y="5838418"/>
              <a:ext cx="0" cy="2136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5" name="Line 38"/>
            <p:cNvSpPr>
              <a:spLocks noChangeShapeType="1"/>
            </p:cNvSpPr>
            <p:nvPr/>
          </p:nvSpPr>
          <p:spPr bwMode="auto">
            <a:xfrm>
              <a:off x="2430079" y="5838418"/>
              <a:ext cx="0" cy="2136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6" name="Line 39"/>
            <p:cNvSpPr>
              <a:spLocks noChangeShapeType="1"/>
            </p:cNvSpPr>
            <p:nvPr/>
          </p:nvSpPr>
          <p:spPr bwMode="auto">
            <a:xfrm>
              <a:off x="2928028" y="5838418"/>
              <a:ext cx="0" cy="2136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7" name="Line 40"/>
            <p:cNvSpPr>
              <a:spLocks noChangeShapeType="1"/>
            </p:cNvSpPr>
            <p:nvPr/>
          </p:nvSpPr>
          <p:spPr bwMode="auto">
            <a:xfrm>
              <a:off x="3425978" y="5838418"/>
              <a:ext cx="0" cy="2136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8" name="Line 41"/>
            <p:cNvSpPr>
              <a:spLocks noChangeShapeType="1"/>
            </p:cNvSpPr>
            <p:nvPr/>
          </p:nvSpPr>
          <p:spPr bwMode="auto">
            <a:xfrm>
              <a:off x="3923928" y="5838418"/>
              <a:ext cx="0" cy="2136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9" name="Line 42"/>
            <p:cNvSpPr>
              <a:spLocks noChangeShapeType="1"/>
            </p:cNvSpPr>
            <p:nvPr/>
          </p:nvSpPr>
          <p:spPr bwMode="auto">
            <a:xfrm>
              <a:off x="1184538" y="5838418"/>
              <a:ext cx="0" cy="427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0" name="Line 43"/>
            <p:cNvSpPr>
              <a:spLocks noChangeShapeType="1"/>
            </p:cNvSpPr>
            <p:nvPr/>
          </p:nvSpPr>
          <p:spPr bwMode="auto">
            <a:xfrm>
              <a:off x="1682487" y="5838418"/>
              <a:ext cx="0" cy="427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1" name="Line 44"/>
            <p:cNvSpPr>
              <a:spLocks noChangeShapeType="1"/>
            </p:cNvSpPr>
            <p:nvPr/>
          </p:nvSpPr>
          <p:spPr bwMode="auto">
            <a:xfrm>
              <a:off x="2180437" y="5838418"/>
              <a:ext cx="0" cy="427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2" name="Line 45"/>
            <p:cNvSpPr>
              <a:spLocks noChangeShapeType="1"/>
            </p:cNvSpPr>
            <p:nvPr/>
          </p:nvSpPr>
          <p:spPr bwMode="auto">
            <a:xfrm>
              <a:off x="2678386" y="5838418"/>
              <a:ext cx="0" cy="427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3" name="Line 46"/>
            <p:cNvSpPr>
              <a:spLocks noChangeShapeType="1"/>
            </p:cNvSpPr>
            <p:nvPr/>
          </p:nvSpPr>
          <p:spPr bwMode="auto">
            <a:xfrm>
              <a:off x="3176336" y="5838418"/>
              <a:ext cx="0" cy="427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4" name="Line 47"/>
            <p:cNvSpPr>
              <a:spLocks noChangeShapeType="1"/>
            </p:cNvSpPr>
            <p:nvPr/>
          </p:nvSpPr>
          <p:spPr bwMode="auto">
            <a:xfrm>
              <a:off x="3674285" y="5838418"/>
              <a:ext cx="0" cy="427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5" name="Line 48"/>
            <p:cNvSpPr>
              <a:spLocks noChangeShapeType="1"/>
            </p:cNvSpPr>
            <p:nvPr/>
          </p:nvSpPr>
          <p:spPr bwMode="auto">
            <a:xfrm flipV="1">
              <a:off x="1184538" y="3631687"/>
              <a:ext cx="0" cy="220673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6" name="Line 49"/>
            <p:cNvSpPr>
              <a:spLocks noChangeShapeType="1"/>
            </p:cNvSpPr>
            <p:nvPr/>
          </p:nvSpPr>
          <p:spPr bwMode="auto">
            <a:xfrm flipH="1">
              <a:off x="1143153" y="5680889"/>
              <a:ext cx="41385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7" name="Line 50"/>
            <p:cNvSpPr>
              <a:spLocks noChangeShapeType="1"/>
            </p:cNvSpPr>
            <p:nvPr/>
          </p:nvSpPr>
          <p:spPr bwMode="auto">
            <a:xfrm flipH="1">
              <a:off x="1143153" y="5365833"/>
              <a:ext cx="41385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8" name="Line 51"/>
            <p:cNvSpPr>
              <a:spLocks noChangeShapeType="1"/>
            </p:cNvSpPr>
            <p:nvPr/>
          </p:nvSpPr>
          <p:spPr bwMode="auto">
            <a:xfrm flipH="1">
              <a:off x="1143153" y="5050776"/>
              <a:ext cx="41385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9" name="Line 52"/>
            <p:cNvSpPr>
              <a:spLocks noChangeShapeType="1"/>
            </p:cNvSpPr>
            <p:nvPr/>
          </p:nvSpPr>
          <p:spPr bwMode="auto">
            <a:xfrm flipH="1">
              <a:off x="1143153" y="4735720"/>
              <a:ext cx="41385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0" name="Line 53"/>
            <p:cNvSpPr>
              <a:spLocks noChangeShapeType="1"/>
            </p:cNvSpPr>
            <p:nvPr/>
          </p:nvSpPr>
          <p:spPr bwMode="auto">
            <a:xfrm flipH="1">
              <a:off x="1143153" y="4419329"/>
              <a:ext cx="41385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1" name="Line 54"/>
            <p:cNvSpPr>
              <a:spLocks noChangeShapeType="1"/>
            </p:cNvSpPr>
            <p:nvPr/>
          </p:nvSpPr>
          <p:spPr bwMode="auto">
            <a:xfrm flipH="1">
              <a:off x="1143153" y="4104272"/>
              <a:ext cx="41385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2" name="Line 55"/>
            <p:cNvSpPr>
              <a:spLocks noChangeShapeType="1"/>
            </p:cNvSpPr>
            <p:nvPr/>
          </p:nvSpPr>
          <p:spPr bwMode="auto">
            <a:xfrm flipH="1">
              <a:off x="1143153" y="3789216"/>
              <a:ext cx="41385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3" name="Rectangle 56"/>
            <p:cNvSpPr>
              <a:spLocks noChangeArrowheads="1"/>
            </p:cNvSpPr>
            <p:nvPr/>
          </p:nvSpPr>
          <p:spPr bwMode="auto">
            <a:xfrm>
              <a:off x="1132473" y="5901162"/>
              <a:ext cx="149518" cy="12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40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4" name="Rectangle 57"/>
            <p:cNvSpPr>
              <a:spLocks noChangeArrowheads="1"/>
            </p:cNvSpPr>
            <p:nvPr/>
          </p:nvSpPr>
          <p:spPr bwMode="auto">
            <a:xfrm>
              <a:off x="1630423" y="5901162"/>
              <a:ext cx="149518" cy="12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60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5" name="Rectangle 58"/>
            <p:cNvSpPr>
              <a:spLocks noChangeArrowheads="1"/>
            </p:cNvSpPr>
            <p:nvPr/>
          </p:nvSpPr>
          <p:spPr bwMode="auto">
            <a:xfrm>
              <a:off x="2128372" y="5901162"/>
              <a:ext cx="149518" cy="12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6" name="Rectangle 59"/>
            <p:cNvSpPr>
              <a:spLocks noChangeArrowheads="1"/>
            </p:cNvSpPr>
            <p:nvPr/>
          </p:nvSpPr>
          <p:spPr bwMode="auto">
            <a:xfrm>
              <a:off x="2599622" y="5901162"/>
              <a:ext cx="202918" cy="12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100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7" name="Rectangle 60"/>
            <p:cNvSpPr>
              <a:spLocks noChangeArrowheads="1"/>
            </p:cNvSpPr>
            <p:nvPr/>
          </p:nvSpPr>
          <p:spPr bwMode="auto">
            <a:xfrm>
              <a:off x="3097571" y="5901162"/>
              <a:ext cx="202918" cy="12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120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8" name="Rectangle 61"/>
            <p:cNvSpPr>
              <a:spLocks noChangeArrowheads="1"/>
            </p:cNvSpPr>
            <p:nvPr/>
          </p:nvSpPr>
          <p:spPr bwMode="auto">
            <a:xfrm>
              <a:off x="3595521" y="5901162"/>
              <a:ext cx="202918" cy="12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140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9" name="Rectangle 62"/>
            <p:cNvSpPr>
              <a:spLocks noChangeArrowheads="1"/>
            </p:cNvSpPr>
            <p:nvPr/>
          </p:nvSpPr>
          <p:spPr bwMode="auto">
            <a:xfrm>
              <a:off x="3080217" y="5659530"/>
              <a:ext cx="45390" cy="44055"/>
            </a:xfrm>
            <a:prstGeom prst="rect">
              <a:avLst/>
            </a:pr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0" name="Rectangle 63"/>
            <p:cNvSpPr>
              <a:spLocks noChangeArrowheads="1"/>
            </p:cNvSpPr>
            <p:nvPr/>
          </p:nvSpPr>
          <p:spPr bwMode="auto">
            <a:xfrm>
              <a:off x="3104247" y="5343139"/>
              <a:ext cx="45390" cy="44055"/>
            </a:xfrm>
            <a:prstGeom prst="rect">
              <a:avLst/>
            </a:pr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1" name="Rectangle 64"/>
            <p:cNvSpPr>
              <a:spLocks noChangeArrowheads="1"/>
            </p:cNvSpPr>
            <p:nvPr/>
          </p:nvSpPr>
          <p:spPr bwMode="auto">
            <a:xfrm>
              <a:off x="2755815" y="5028082"/>
              <a:ext cx="45390" cy="45389"/>
            </a:xfrm>
            <a:prstGeom prst="rect">
              <a:avLst/>
            </a:pr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2" name="Rectangle 65"/>
            <p:cNvSpPr>
              <a:spLocks noChangeArrowheads="1"/>
            </p:cNvSpPr>
            <p:nvPr/>
          </p:nvSpPr>
          <p:spPr bwMode="auto">
            <a:xfrm>
              <a:off x="2781180" y="4713026"/>
              <a:ext cx="45390" cy="45389"/>
            </a:xfrm>
            <a:prstGeom prst="rect">
              <a:avLst/>
            </a:pr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3" name="Rectangle 66"/>
            <p:cNvSpPr>
              <a:spLocks noChangeArrowheads="1"/>
            </p:cNvSpPr>
            <p:nvPr/>
          </p:nvSpPr>
          <p:spPr bwMode="auto">
            <a:xfrm>
              <a:off x="1735886" y="4396634"/>
              <a:ext cx="44055" cy="45389"/>
            </a:xfrm>
            <a:prstGeom prst="rect">
              <a:avLst/>
            </a:pr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4" name="Rectangle 67"/>
            <p:cNvSpPr>
              <a:spLocks noChangeArrowheads="1"/>
            </p:cNvSpPr>
            <p:nvPr/>
          </p:nvSpPr>
          <p:spPr bwMode="auto">
            <a:xfrm>
              <a:off x="1759916" y="4082912"/>
              <a:ext cx="45390" cy="44055"/>
            </a:xfrm>
            <a:prstGeom prst="rect">
              <a:avLst/>
            </a:pr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5" name="Rectangle 68"/>
            <p:cNvSpPr>
              <a:spLocks noChangeArrowheads="1"/>
            </p:cNvSpPr>
            <p:nvPr/>
          </p:nvSpPr>
          <p:spPr bwMode="auto">
            <a:xfrm>
              <a:off x="1535638" y="3766521"/>
              <a:ext cx="45390" cy="44055"/>
            </a:xfrm>
            <a:prstGeom prst="rect">
              <a:avLst/>
            </a:pr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6" name="Line 69"/>
            <p:cNvSpPr>
              <a:spLocks noChangeShapeType="1"/>
            </p:cNvSpPr>
            <p:nvPr/>
          </p:nvSpPr>
          <p:spPr bwMode="auto">
            <a:xfrm flipH="1">
              <a:off x="3125606" y="5680889"/>
              <a:ext cx="599409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7" name="Line 70"/>
            <p:cNvSpPr>
              <a:spLocks noChangeShapeType="1"/>
            </p:cNvSpPr>
            <p:nvPr/>
          </p:nvSpPr>
          <p:spPr bwMode="auto">
            <a:xfrm flipV="1">
              <a:off x="3725014" y="5659530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8" name="Line 71"/>
            <p:cNvSpPr>
              <a:spLocks noChangeShapeType="1"/>
            </p:cNvSpPr>
            <p:nvPr/>
          </p:nvSpPr>
          <p:spPr bwMode="auto">
            <a:xfrm>
              <a:off x="2480808" y="5680889"/>
              <a:ext cx="599409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9" name="Line 72"/>
            <p:cNvSpPr>
              <a:spLocks noChangeShapeType="1"/>
            </p:cNvSpPr>
            <p:nvPr/>
          </p:nvSpPr>
          <p:spPr bwMode="auto">
            <a:xfrm flipV="1">
              <a:off x="2480808" y="5659530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0" name="Line 73"/>
            <p:cNvSpPr>
              <a:spLocks noChangeShapeType="1"/>
            </p:cNvSpPr>
            <p:nvPr/>
          </p:nvSpPr>
          <p:spPr bwMode="auto">
            <a:xfrm flipH="1">
              <a:off x="3149636" y="5365833"/>
              <a:ext cx="524650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1" name="Line 74"/>
            <p:cNvSpPr>
              <a:spLocks noChangeShapeType="1"/>
            </p:cNvSpPr>
            <p:nvPr/>
          </p:nvSpPr>
          <p:spPr bwMode="auto">
            <a:xfrm flipV="1">
              <a:off x="3674285" y="5344473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2" name="Line 75"/>
            <p:cNvSpPr>
              <a:spLocks noChangeShapeType="1"/>
            </p:cNvSpPr>
            <p:nvPr/>
          </p:nvSpPr>
          <p:spPr bwMode="auto">
            <a:xfrm>
              <a:off x="2579597" y="5365833"/>
              <a:ext cx="524650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3" name="Line 76"/>
            <p:cNvSpPr>
              <a:spLocks noChangeShapeType="1"/>
            </p:cNvSpPr>
            <p:nvPr/>
          </p:nvSpPr>
          <p:spPr bwMode="auto">
            <a:xfrm flipV="1">
              <a:off x="2579597" y="5344473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4" name="Line 77"/>
            <p:cNvSpPr>
              <a:spLocks noChangeShapeType="1"/>
            </p:cNvSpPr>
            <p:nvPr/>
          </p:nvSpPr>
          <p:spPr bwMode="auto">
            <a:xfrm flipH="1">
              <a:off x="2801204" y="5050776"/>
              <a:ext cx="400496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5" name="Line 78"/>
            <p:cNvSpPr>
              <a:spLocks noChangeShapeType="1"/>
            </p:cNvSpPr>
            <p:nvPr/>
          </p:nvSpPr>
          <p:spPr bwMode="auto">
            <a:xfrm flipV="1">
              <a:off x="3201700" y="5029417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6" name="Line 79"/>
            <p:cNvSpPr>
              <a:spLocks noChangeShapeType="1"/>
            </p:cNvSpPr>
            <p:nvPr/>
          </p:nvSpPr>
          <p:spPr bwMode="auto">
            <a:xfrm>
              <a:off x="2355319" y="5050776"/>
              <a:ext cx="400496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7" name="Line 80"/>
            <p:cNvSpPr>
              <a:spLocks noChangeShapeType="1"/>
            </p:cNvSpPr>
            <p:nvPr/>
          </p:nvSpPr>
          <p:spPr bwMode="auto">
            <a:xfrm flipV="1">
              <a:off x="2355319" y="5029417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8" name="Line 81"/>
            <p:cNvSpPr>
              <a:spLocks noChangeShapeType="1"/>
            </p:cNvSpPr>
            <p:nvPr/>
          </p:nvSpPr>
          <p:spPr bwMode="auto">
            <a:xfrm flipH="1">
              <a:off x="2826570" y="4735720"/>
              <a:ext cx="449890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9" name="Line 82"/>
            <p:cNvSpPr>
              <a:spLocks noChangeShapeType="1"/>
            </p:cNvSpPr>
            <p:nvPr/>
          </p:nvSpPr>
          <p:spPr bwMode="auto">
            <a:xfrm flipV="1">
              <a:off x="3276459" y="4714360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0" name="Line 83"/>
            <p:cNvSpPr>
              <a:spLocks noChangeShapeType="1"/>
            </p:cNvSpPr>
            <p:nvPr/>
          </p:nvSpPr>
          <p:spPr bwMode="auto">
            <a:xfrm>
              <a:off x="2331290" y="4735720"/>
              <a:ext cx="449890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1" name="Line 84"/>
            <p:cNvSpPr>
              <a:spLocks noChangeShapeType="1"/>
            </p:cNvSpPr>
            <p:nvPr/>
          </p:nvSpPr>
          <p:spPr bwMode="auto">
            <a:xfrm flipV="1">
              <a:off x="2331290" y="4714360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2" name="Line 85"/>
            <p:cNvSpPr>
              <a:spLocks noChangeShapeType="1"/>
            </p:cNvSpPr>
            <p:nvPr/>
          </p:nvSpPr>
          <p:spPr bwMode="auto">
            <a:xfrm flipH="1">
              <a:off x="1779941" y="4419329"/>
              <a:ext cx="35110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3" name="Line 86"/>
            <p:cNvSpPr>
              <a:spLocks noChangeShapeType="1"/>
            </p:cNvSpPr>
            <p:nvPr/>
          </p:nvSpPr>
          <p:spPr bwMode="auto">
            <a:xfrm flipV="1">
              <a:off x="2131042" y="4397969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4" name="Line 87"/>
            <p:cNvSpPr>
              <a:spLocks noChangeShapeType="1"/>
            </p:cNvSpPr>
            <p:nvPr/>
          </p:nvSpPr>
          <p:spPr bwMode="auto">
            <a:xfrm>
              <a:off x="1384785" y="4419329"/>
              <a:ext cx="35110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5" name="Line 88"/>
            <p:cNvSpPr>
              <a:spLocks noChangeShapeType="1"/>
            </p:cNvSpPr>
            <p:nvPr/>
          </p:nvSpPr>
          <p:spPr bwMode="auto">
            <a:xfrm flipV="1">
              <a:off x="1384785" y="4397969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6" name="Line 89"/>
            <p:cNvSpPr>
              <a:spLocks noChangeShapeType="1"/>
            </p:cNvSpPr>
            <p:nvPr/>
          </p:nvSpPr>
          <p:spPr bwMode="auto">
            <a:xfrm flipH="1">
              <a:off x="1805305" y="4104272"/>
              <a:ext cx="35110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7" name="Line 90"/>
            <p:cNvSpPr>
              <a:spLocks noChangeShapeType="1"/>
            </p:cNvSpPr>
            <p:nvPr/>
          </p:nvSpPr>
          <p:spPr bwMode="auto">
            <a:xfrm flipV="1">
              <a:off x="2156407" y="4082912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8" name="Line 91"/>
            <p:cNvSpPr>
              <a:spLocks noChangeShapeType="1"/>
            </p:cNvSpPr>
            <p:nvPr/>
          </p:nvSpPr>
          <p:spPr bwMode="auto">
            <a:xfrm>
              <a:off x="1410150" y="4104272"/>
              <a:ext cx="349766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9" name="Line 92"/>
            <p:cNvSpPr>
              <a:spLocks noChangeShapeType="1"/>
            </p:cNvSpPr>
            <p:nvPr/>
          </p:nvSpPr>
          <p:spPr bwMode="auto">
            <a:xfrm flipV="1">
              <a:off x="1410150" y="4082912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0" name="Rectangle 93"/>
            <p:cNvSpPr>
              <a:spLocks noChangeArrowheads="1"/>
            </p:cNvSpPr>
            <p:nvPr/>
          </p:nvSpPr>
          <p:spPr bwMode="auto">
            <a:xfrm>
              <a:off x="2119027" y="3649042"/>
              <a:ext cx="194115" cy="116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Exp.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1" name="Rectangle 94"/>
            <p:cNvSpPr>
              <a:spLocks noChangeArrowheads="1"/>
            </p:cNvSpPr>
            <p:nvPr/>
          </p:nvSpPr>
          <p:spPr bwMode="auto">
            <a:xfrm>
              <a:off x="1929929" y="6056021"/>
              <a:ext cx="138838" cy="17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s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2" name="Rectangle 95"/>
            <p:cNvSpPr>
              <a:spLocks noChangeArrowheads="1"/>
            </p:cNvSpPr>
            <p:nvPr/>
          </p:nvSpPr>
          <p:spPr bwMode="auto">
            <a:xfrm>
              <a:off x="2005066" y="6068035"/>
              <a:ext cx="89444" cy="154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3" name="Rectangle 96"/>
            <p:cNvSpPr>
              <a:spLocks noChangeArrowheads="1"/>
            </p:cNvSpPr>
            <p:nvPr/>
          </p:nvSpPr>
          <p:spPr bwMode="auto">
            <a:xfrm>
              <a:off x="2042445" y="6068035"/>
              <a:ext cx="142844" cy="154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O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4" name="Rectangle 97"/>
            <p:cNvSpPr>
              <a:spLocks noChangeArrowheads="1"/>
            </p:cNvSpPr>
            <p:nvPr/>
          </p:nvSpPr>
          <p:spPr bwMode="auto">
            <a:xfrm>
              <a:off x="2143254" y="6068035"/>
              <a:ext cx="128159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)-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5" name="Rectangle 98"/>
            <p:cNvSpPr>
              <a:spLocks noChangeArrowheads="1"/>
            </p:cNvSpPr>
            <p:nvPr/>
          </p:nvSpPr>
          <p:spPr bwMode="auto">
            <a:xfrm>
              <a:off x="2234822" y="6056021"/>
              <a:ext cx="138838" cy="17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s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6" name="Rectangle 99"/>
            <p:cNvSpPr>
              <a:spLocks noChangeArrowheads="1"/>
            </p:cNvSpPr>
            <p:nvPr/>
          </p:nvSpPr>
          <p:spPr bwMode="auto">
            <a:xfrm>
              <a:off x="2308323" y="6068035"/>
              <a:ext cx="89444" cy="154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7" name="Rectangle 100"/>
            <p:cNvSpPr>
              <a:spLocks noChangeArrowheads="1"/>
            </p:cNvSpPr>
            <p:nvPr/>
          </p:nvSpPr>
          <p:spPr bwMode="auto">
            <a:xfrm>
              <a:off x="2345703" y="6068035"/>
              <a:ext cx="142844" cy="154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O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8" name="Rectangle 101"/>
            <p:cNvSpPr>
              <a:spLocks noChangeArrowheads="1"/>
            </p:cNvSpPr>
            <p:nvPr/>
          </p:nvSpPr>
          <p:spPr bwMode="auto">
            <a:xfrm>
              <a:off x="2433812" y="6068035"/>
              <a:ext cx="89444" cy="154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)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9" name="Rectangle 102"/>
            <p:cNvSpPr>
              <a:spLocks noChangeArrowheads="1"/>
            </p:cNvSpPr>
            <p:nvPr/>
          </p:nvSpPr>
          <p:spPr bwMode="auto">
            <a:xfrm>
              <a:off x="2471191" y="6145464"/>
              <a:ext cx="300609" cy="77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600" dirty="0">
                  <a:solidFill>
                    <a:srgbClr val="000000"/>
                  </a:solidFill>
                </a:rPr>
                <a:t>g</a:t>
              </a:r>
              <a:r>
                <a:rPr kumimoji="0" lang="de-DE" altLang="de-DE" sz="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as phase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0" name="Rectangle 103"/>
            <p:cNvSpPr>
              <a:spLocks noChangeArrowheads="1"/>
            </p:cNvSpPr>
            <p:nvPr/>
          </p:nvSpPr>
          <p:spPr bwMode="auto">
            <a:xfrm>
              <a:off x="2805210" y="6068035"/>
              <a:ext cx="376466" cy="154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/ ppm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1" name="Rectangle 104"/>
            <p:cNvSpPr>
              <a:spLocks noChangeArrowheads="1"/>
            </p:cNvSpPr>
            <p:nvPr/>
          </p:nvSpPr>
          <p:spPr bwMode="auto">
            <a:xfrm>
              <a:off x="561572" y="5303089"/>
              <a:ext cx="245637" cy="12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32 H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2" name="Rectangle 105"/>
            <p:cNvSpPr>
              <a:spLocks noChangeArrowheads="1"/>
            </p:cNvSpPr>
            <p:nvPr/>
          </p:nvSpPr>
          <p:spPr bwMode="auto">
            <a:xfrm>
              <a:off x="760486" y="5369838"/>
              <a:ext cx="64079" cy="86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5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3" name="Rectangle 106"/>
            <p:cNvSpPr>
              <a:spLocks noChangeArrowheads="1"/>
            </p:cNvSpPr>
            <p:nvPr/>
          </p:nvSpPr>
          <p:spPr bwMode="auto">
            <a:xfrm>
              <a:off x="791190" y="5303089"/>
              <a:ext cx="117479" cy="12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4" name="Rectangle 107"/>
            <p:cNvSpPr>
              <a:spLocks noChangeArrowheads="1"/>
            </p:cNvSpPr>
            <p:nvPr/>
          </p:nvSpPr>
          <p:spPr bwMode="auto">
            <a:xfrm>
              <a:off x="513513" y="3734481"/>
              <a:ext cx="404501" cy="12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COSMO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5" name="Rectangle 108"/>
            <p:cNvSpPr>
              <a:spLocks noChangeArrowheads="1"/>
            </p:cNvSpPr>
            <p:nvPr/>
          </p:nvSpPr>
          <p:spPr bwMode="auto">
            <a:xfrm>
              <a:off x="249186" y="4035638"/>
              <a:ext cx="593130" cy="116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de-DE" sz="900" dirty="0" smtClean="0">
                  <a:solidFill>
                    <a:srgbClr val="000000"/>
                  </a:solidFill>
                </a:rPr>
                <a:t>Point charges</a:t>
              </a:r>
              <a:endParaRPr kumimoji="0" lang="en-US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6" name="Rectangle 109"/>
            <p:cNvSpPr>
              <a:spLocks noChangeArrowheads="1"/>
            </p:cNvSpPr>
            <p:nvPr/>
          </p:nvSpPr>
          <p:spPr bwMode="auto">
            <a:xfrm>
              <a:off x="156593" y="4314546"/>
              <a:ext cx="749501" cy="23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Gaussian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smeared charges</a:t>
              </a:r>
              <a:endParaRPr kumimoji="0" lang="en-US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7" name="Rectangle 111"/>
            <p:cNvSpPr>
              <a:spLocks noChangeArrowheads="1"/>
            </p:cNvSpPr>
            <p:nvPr/>
          </p:nvSpPr>
          <p:spPr bwMode="auto">
            <a:xfrm>
              <a:off x="333290" y="4678316"/>
              <a:ext cx="245637" cy="12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16 H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8" name="Rectangle 112"/>
            <p:cNvSpPr>
              <a:spLocks noChangeArrowheads="1"/>
            </p:cNvSpPr>
            <p:nvPr/>
          </p:nvSpPr>
          <p:spPr bwMode="auto">
            <a:xfrm>
              <a:off x="532203" y="4745065"/>
              <a:ext cx="64079" cy="86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5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9" name="Rectangle 113"/>
            <p:cNvSpPr>
              <a:spLocks noChangeArrowheads="1"/>
            </p:cNvSpPr>
            <p:nvPr/>
          </p:nvSpPr>
          <p:spPr bwMode="auto">
            <a:xfrm>
              <a:off x="562908" y="4678316"/>
              <a:ext cx="320830" cy="116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 + PC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0" name="Rectangle 114"/>
            <p:cNvSpPr>
              <a:spLocks noChangeArrowheads="1"/>
            </p:cNvSpPr>
            <p:nvPr/>
          </p:nvSpPr>
          <p:spPr bwMode="auto">
            <a:xfrm>
              <a:off x="556233" y="4988032"/>
              <a:ext cx="245637" cy="12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16 H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1" name="Rectangle 115"/>
            <p:cNvSpPr>
              <a:spLocks noChangeArrowheads="1"/>
            </p:cNvSpPr>
            <p:nvPr/>
          </p:nvSpPr>
          <p:spPr bwMode="auto">
            <a:xfrm>
              <a:off x="755146" y="5054782"/>
              <a:ext cx="64079" cy="86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5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785850" y="4988032"/>
              <a:ext cx="117479" cy="12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3" name="Rectangle 117"/>
            <p:cNvSpPr>
              <a:spLocks noChangeArrowheads="1"/>
            </p:cNvSpPr>
            <p:nvPr/>
          </p:nvSpPr>
          <p:spPr bwMode="auto">
            <a:xfrm>
              <a:off x="561572" y="5622150"/>
              <a:ext cx="245637" cy="12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64 H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4" name="Rectangle 118"/>
            <p:cNvSpPr>
              <a:spLocks noChangeArrowheads="1"/>
            </p:cNvSpPr>
            <p:nvPr/>
          </p:nvSpPr>
          <p:spPr bwMode="auto">
            <a:xfrm>
              <a:off x="760486" y="5688899"/>
              <a:ext cx="64079" cy="86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5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5" name="Rectangle 119"/>
            <p:cNvSpPr>
              <a:spLocks noChangeArrowheads="1"/>
            </p:cNvSpPr>
            <p:nvPr/>
          </p:nvSpPr>
          <p:spPr bwMode="auto">
            <a:xfrm>
              <a:off x="791190" y="5622150"/>
              <a:ext cx="117479" cy="12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7" name="Line 123"/>
            <p:cNvSpPr>
              <a:spLocks noChangeShapeType="1"/>
            </p:cNvSpPr>
            <p:nvPr/>
          </p:nvSpPr>
          <p:spPr bwMode="auto">
            <a:xfrm flipV="1">
              <a:off x="7047369" y="5808389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8" name="Line 124"/>
            <p:cNvSpPr>
              <a:spLocks noChangeShapeType="1"/>
            </p:cNvSpPr>
            <p:nvPr/>
          </p:nvSpPr>
          <p:spPr bwMode="auto">
            <a:xfrm flipV="1">
              <a:off x="7047369" y="5733630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9" name="Line 125"/>
            <p:cNvSpPr>
              <a:spLocks noChangeShapeType="1"/>
            </p:cNvSpPr>
            <p:nvPr/>
          </p:nvSpPr>
          <p:spPr bwMode="auto">
            <a:xfrm flipV="1">
              <a:off x="7047369" y="5658870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0" name="Line 126"/>
            <p:cNvSpPr>
              <a:spLocks noChangeShapeType="1"/>
            </p:cNvSpPr>
            <p:nvPr/>
          </p:nvSpPr>
          <p:spPr bwMode="auto">
            <a:xfrm flipV="1">
              <a:off x="7047369" y="5582776"/>
              <a:ext cx="0" cy="3204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1" name="Line 127"/>
            <p:cNvSpPr>
              <a:spLocks noChangeShapeType="1"/>
            </p:cNvSpPr>
            <p:nvPr/>
          </p:nvSpPr>
          <p:spPr bwMode="auto">
            <a:xfrm flipV="1">
              <a:off x="7047369" y="5508017"/>
              <a:ext cx="0" cy="3204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2" name="Line 128"/>
            <p:cNvSpPr>
              <a:spLocks noChangeShapeType="1"/>
            </p:cNvSpPr>
            <p:nvPr/>
          </p:nvSpPr>
          <p:spPr bwMode="auto">
            <a:xfrm flipV="1">
              <a:off x="7047369" y="5433257"/>
              <a:ext cx="0" cy="3204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3" name="Line 129"/>
            <p:cNvSpPr>
              <a:spLocks noChangeShapeType="1"/>
            </p:cNvSpPr>
            <p:nvPr/>
          </p:nvSpPr>
          <p:spPr bwMode="auto">
            <a:xfrm flipV="1">
              <a:off x="7047369" y="5358498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4" name="Line 130"/>
            <p:cNvSpPr>
              <a:spLocks noChangeShapeType="1"/>
            </p:cNvSpPr>
            <p:nvPr/>
          </p:nvSpPr>
          <p:spPr bwMode="auto">
            <a:xfrm flipV="1">
              <a:off x="7047369" y="5283739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5" name="Line 131"/>
            <p:cNvSpPr>
              <a:spLocks noChangeShapeType="1"/>
            </p:cNvSpPr>
            <p:nvPr/>
          </p:nvSpPr>
          <p:spPr bwMode="auto">
            <a:xfrm flipV="1">
              <a:off x="7047369" y="5208980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6" name="Line 132"/>
            <p:cNvSpPr>
              <a:spLocks noChangeShapeType="1"/>
            </p:cNvSpPr>
            <p:nvPr/>
          </p:nvSpPr>
          <p:spPr bwMode="auto">
            <a:xfrm flipV="1">
              <a:off x="7047369" y="5134221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7" name="Line 133"/>
            <p:cNvSpPr>
              <a:spLocks noChangeShapeType="1"/>
            </p:cNvSpPr>
            <p:nvPr/>
          </p:nvSpPr>
          <p:spPr bwMode="auto">
            <a:xfrm flipV="1">
              <a:off x="7047369" y="5058127"/>
              <a:ext cx="0" cy="3204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8" name="Line 134"/>
            <p:cNvSpPr>
              <a:spLocks noChangeShapeType="1"/>
            </p:cNvSpPr>
            <p:nvPr/>
          </p:nvSpPr>
          <p:spPr bwMode="auto">
            <a:xfrm flipV="1">
              <a:off x="7047369" y="4983368"/>
              <a:ext cx="0" cy="3204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9" name="Line 135"/>
            <p:cNvSpPr>
              <a:spLocks noChangeShapeType="1"/>
            </p:cNvSpPr>
            <p:nvPr/>
          </p:nvSpPr>
          <p:spPr bwMode="auto">
            <a:xfrm flipV="1">
              <a:off x="7047369" y="4908609"/>
              <a:ext cx="0" cy="3204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0" name="Line 136"/>
            <p:cNvSpPr>
              <a:spLocks noChangeShapeType="1"/>
            </p:cNvSpPr>
            <p:nvPr/>
          </p:nvSpPr>
          <p:spPr bwMode="auto">
            <a:xfrm flipV="1">
              <a:off x="7047369" y="4833850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1" name="Line 137"/>
            <p:cNvSpPr>
              <a:spLocks noChangeShapeType="1"/>
            </p:cNvSpPr>
            <p:nvPr/>
          </p:nvSpPr>
          <p:spPr bwMode="auto">
            <a:xfrm flipV="1">
              <a:off x="7047369" y="4759090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2" name="Line 138"/>
            <p:cNvSpPr>
              <a:spLocks noChangeShapeType="1"/>
            </p:cNvSpPr>
            <p:nvPr/>
          </p:nvSpPr>
          <p:spPr bwMode="auto">
            <a:xfrm flipV="1">
              <a:off x="7047369" y="4684331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3" name="Line 139"/>
            <p:cNvSpPr>
              <a:spLocks noChangeShapeType="1"/>
            </p:cNvSpPr>
            <p:nvPr/>
          </p:nvSpPr>
          <p:spPr bwMode="auto">
            <a:xfrm flipV="1">
              <a:off x="7047369" y="4609572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4" name="Line 140"/>
            <p:cNvSpPr>
              <a:spLocks noChangeShapeType="1"/>
            </p:cNvSpPr>
            <p:nvPr/>
          </p:nvSpPr>
          <p:spPr bwMode="auto">
            <a:xfrm flipV="1">
              <a:off x="7047369" y="4533478"/>
              <a:ext cx="0" cy="3204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5" name="Line 141"/>
            <p:cNvSpPr>
              <a:spLocks noChangeShapeType="1"/>
            </p:cNvSpPr>
            <p:nvPr/>
          </p:nvSpPr>
          <p:spPr bwMode="auto">
            <a:xfrm flipV="1">
              <a:off x="7047369" y="4458718"/>
              <a:ext cx="0" cy="3204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6" name="Line 142"/>
            <p:cNvSpPr>
              <a:spLocks noChangeShapeType="1"/>
            </p:cNvSpPr>
            <p:nvPr/>
          </p:nvSpPr>
          <p:spPr bwMode="auto">
            <a:xfrm flipV="1">
              <a:off x="7047369" y="4383959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7" name="Line 143"/>
            <p:cNvSpPr>
              <a:spLocks noChangeShapeType="1"/>
            </p:cNvSpPr>
            <p:nvPr/>
          </p:nvSpPr>
          <p:spPr bwMode="auto">
            <a:xfrm flipV="1">
              <a:off x="7047369" y="4309200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8" name="Line 144"/>
            <p:cNvSpPr>
              <a:spLocks noChangeShapeType="1"/>
            </p:cNvSpPr>
            <p:nvPr/>
          </p:nvSpPr>
          <p:spPr bwMode="auto">
            <a:xfrm flipV="1">
              <a:off x="7047369" y="4234441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9" name="Line 145"/>
            <p:cNvSpPr>
              <a:spLocks noChangeShapeType="1"/>
            </p:cNvSpPr>
            <p:nvPr/>
          </p:nvSpPr>
          <p:spPr bwMode="auto">
            <a:xfrm flipV="1">
              <a:off x="7047369" y="4159682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0" name="Line 146"/>
            <p:cNvSpPr>
              <a:spLocks noChangeShapeType="1"/>
            </p:cNvSpPr>
            <p:nvPr/>
          </p:nvSpPr>
          <p:spPr bwMode="auto">
            <a:xfrm flipV="1">
              <a:off x="7047369" y="4083588"/>
              <a:ext cx="0" cy="3204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1" name="Line 147"/>
            <p:cNvSpPr>
              <a:spLocks noChangeShapeType="1"/>
            </p:cNvSpPr>
            <p:nvPr/>
          </p:nvSpPr>
          <p:spPr bwMode="auto">
            <a:xfrm flipV="1">
              <a:off x="7047369" y="4008829"/>
              <a:ext cx="0" cy="3204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2" name="Line 148"/>
            <p:cNvSpPr>
              <a:spLocks noChangeShapeType="1"/>
            </p:cNvSpPr>
            <p:nvPr/>
          </p:nvSpPr>
          <p:spPr bwMode="auto">
            <a:xfrm flipV="1">
              <a:off x="7047369" y="3934070"/>
              <a:ext cx="0" cy="3204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3" name="Line 149"/>
            <p:cNvSpPr>
              <a:spLocks noChangeShapeType="1"/>
            </p:cNvSpPr>
            <p:nvPr/>
          </p:nvSpPr>
          <p:spPr bwMode="auto">
            <a:xfrm flipV="1">
              <a:off x="7047369" y="3859310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4" name="Line 150"/>
            <p:cNvSpPr>
              <a:spLocks noChangeShapeType="1"/>
            </p:cNvSpPr>
            <p:nvPr/>
          </p:nvSpPr>
          <p:spPr bwMode="auto">
            <a:xfrm flipV="1">
              <a:off x="7047369" y="3784551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5" name="Line 151"/>
            <p:cNvSpPr>
              <a:spLocks noChangeShapeType="1"/>
            </p:cNvSpPr>
            <p:nvPr/>
          </p:nvSpPr>
          <p:spPr bwMode="auto">
            <a:xfrm flipV="1">
              <a:off x="7047369" y="3709792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6" name="Line 152"/>
            <p:cNvSpPr>
              <a:spLocks noChangeShapeType="1"/>
            </p:cNvSpPr>
            <p:nvPr/>
          </p:nvSpPr>
          <p:spPr bwMode="auto">
            <a:xfrm flipV="1">
              <a:off x="7047369" y="3635033"/>
              <a:ext cx="0" cy="3070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7" name="Line 153"/>
            <p:cNvSpPr>
              <a:spLocks noChangeShapeType="1"/>
            </p:cNvSpPr>
            <p:nvPr/>
          </p:nvSpPr>
          <p:spPr bwMode="auto">
            <a:xfrm>
              <a:off x="6211668" y="5839093"/>
              <a:ext cx="2738053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8" name="Line 154"/>
            <p:cNvSpPr>
              <a:spLocks noChangeShapeType="1"/>
            </p:cNvSpPr>
            <p:nvPr/>
          </p:nvSpPr>
          <p:spPr bwMode="auto">
            <a:xfrm>
              <a:off x="6349172" y="5839093"/>
              <a:ext cx="0" cy="2136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9" name="Line 155"/>
            <p:cNvSpPr>
              <a:spLocks noChangeShapeType="1"/>
            </p:cNvSpPr>
            <p:nvPr/>
          </p:nvSpPr>
          <p:spPr bwMode="auto">
            <a:xfrm>
              <a:off x="6486675" y="5839093"/>
              <a:ext cx="0" cy="2136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0" name="Line 156"/>
            <p:cNvSpPr>
              <a:spLocks noChangeShapeType="1"/>
            </p:cNvSpPr>
            <p:nvPr/>
          </p:nvSpPr>
          <p:spPr bwMode="auto">
            <a:xfrm>
              <a:off x="6622844" y="5839093"/>
              <a:ext cx="0" cy="2136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1" name="Line 157"/>
            <p:cNvSpPr>
              <a:spLocks noChangeShapeType="1"/>
            </p:cNvSpPr>
            <p:nvPr/>
          </p:nvSpPr>
          <p:spPr bwMode="auto">
            <a:xfrm>
              <a:off x="6759012" y="5839093"/>
              <a:ext cx="0" cy="2136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2" name="Line 158"/>
            <p:cNvSpPr>
              <a:spLocks noChangeShapeType="1"/>
            </p:cNvSpPr>
            <p:nvPr/>
          </p:nvSpPr>
          <p:spPr bwMode="auto">
            <a:xfrm>
              <a:off x="7034019" y="5839093"/>
              <a:ext cx="0" cy="2136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3" name="Line 159"/>
            <p:cNvSpPr>
              <a:spLocks noChangeShapeType="1"/>
            </p:cNvSpPr>
            <p:nvPr/>
          </p:nvSpPr>
          <p:spPr bwMode="auto">
            <a:xfrm>
              <a:off x="7170187" y="5839093"/>
              <a:ext cx="0" cy="2136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4" name="Line 160"/>
            <p:cNvSpPr>
              <a:spLocks noChangeShapeType="1"/>
            </p:cNvSpPr>
            <p:nvPr/>
          </p:nvSpPr>
          <p:spPr bwMode="auto">
            <a:xfrm>
              <a:off x="7307691" y="5839093"/>
              <a:ext cx="0" cy="2136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5" name="Line 161"/>
            <p:cNvSpPr>
              <a:spLocks noChangeShapeType="1"/>
            </p:cNvSpPr>
            <p:nvPr/>
          </p:nvSpPr>
          <p:spPr bwMode="auto">
            <a:xfrm>
              <a:off x="7443860" y="5839093"/>
              <a:ext cx="0" cy="2136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6" name="Line 162"/>
            <p:cNvSpPr>
              <a:spLocks noChangeShapeType="1"/>
            </p:cNvSpPr>
            <p:nvPr/>
          </p:nvSpPr>
          <p:spPr bwMode="auto">
            <a:xfrm>
              <a:off x="7717531" y="5839093"/>
              <a:ext cx="0" cy="2136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7" name="Line 163"/>
            <p:cNvSpPr>
              <a:spLocks noChangeShapeType="1"/>
            </p:cNvSpPr>
            <p:nvPr/>
          </p:nvSpPr>
          <p:spPr bwMode="auto">
            <a:xfrm>
              <a:off x="7855035" y="5839093"/>
              <a:ext cx="0" cy="2136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8" name="Line 164"/>
            <p:cNvSpPr>
              <a:spLocks noChangeShapeType="1"/>
            </p:cNvSpPr>
            <p:nvPr/>
          </p:nvSpPr>
          <p:spPr bwMode="auto">
            <a:xfrm>
              <a:off x="7992538" y="5839093"/>
              <a:ext cx="0" cy="2136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9" name="Line 165"/>
            <p:cNvSpPr>
              <a:spLocks noChangeShapeType="1"/>
            </p:cNvSpPr>
            <p:nvPr/>
          </p:nvSpPr>
          <p:spPr bwMode="auto">
            <a:xfrm>
              <a:off x="8128706" y="5839093"/>
              <a:ext cx="0" cy="2136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70" name="Line 166"/>
            <p:cNvSpPr>
              <a:spLocks noChangeShapeType="1"/>
            </p:cNvSpPr>
            <p:nvPr/>
          </p:nvSpPr>
          <p:spPr bwMode="auto">
            <a:xfrm>
              <a:off x="8402379" y="5839093"/>
              <a:ext cx="0" cy="2136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71" name="Line 167"/>
            <p:cNvSpPr>
              <a:spLocks noChangeShapeType="1"/>
            </p:cNvSpPr>
            <p:nvPr/>
          </p:nvSpPr>
          <p:spPr bwMode="auto">
            <a:xfrm>
              <a:off x="8539882" y="5839093"/>
              <a:ext cx="0" cy="2136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72" name="Line 168"/>
            <p:cNvSpPr>
              <a:spLocks noChangeShapeType="1"/>
            </p:cNvSpPr>
            <p:nvPr/>
          </p:nvSpPr>
          <p:spPr bwMode="auto">
            <a:xfrm>
              <a:off x="8677386" y="5839093"/>
              <a:ext cx="0" cy="2136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73" name="Line 169"/>
            <p:cNvSpPr>
              <a:spLocks noChangeShapeType="1"/>
            </p:cNvSpPr>
            <p:nvPr/>
          </p:nvSpPr>
          <p:spPr bwMode="auto">
            <a:xfrm>
              <a:off x="8812219" y="5839093"/>
              <a:ext cx="0" cy="2136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74" name="Line 170"/>
            <p:cNvSpPr>
              <a:spLocks noChangeShapeType="1"/>
            </p:cNvSpPr>
            <p:nvPr/>
          </p:nvSpPr>
          <p:spPr bwMode="auto">
            <a:xfrm>
              <a:off x="6211668" y="5839093"/>
              <a:ext cx="0" cy="427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75" name="Line 171"/>
            <p:cNvSpPr>
              <a:spLocks noChangeShapeType="1"/>
            </p:cNvSpPr>
            <p:nvPr/>
          </p:nvSpPr>
          <p:spPr bwMode="auto">
            <a:xfrm>
              <a:off x="6896516" y="5839093"/>
              <a:ext cx="0" cy="427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76" name="Line 172"/>
            <p:cNvSpPr>
              <a:spLocks noChangeShapeType="1"/>
            </p:cNvSpPr>
            <p:nvPr/>
          </p:nvSpPr>
          <p:spPr bwMode="auto">
            <a:xfrm>
              <a:off x="7581363" y="5839093"/>
              <a:ext cx="0" cy="427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77" name="Line 173"/>
            <p:cNvSpPr>
              <a:spLocks noChangeShapeType="1"/>
            </p:cNvSpPr>
            <p:nvPr/>
          </p:nvSpPr>
          <p:spPr bwMode="auto">
            <a:xfrm>
              <a:off x="8264875" y="5839093"/>
              <a:ext cx="0" cy="427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78" name="Line 174"/>
            <p:cNvSpPr>
              <a:spLocks noChangeShapeType="1"/>
            </p:cNvSpPr>
            <p:nvPr/>
          </p:nvSpPr>
          <p:spPr bwMode="auto">
            <a:xfrm>
              <a:off x="8949722" y="5839093"/>
              <a:ext cx="0" cy="427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79" name="Rectangle 175"/>
            <p:cNvSpPr>
              <a:spLocks noChangeArrowheads="1"/>
            </p:cNvSpPr>
            <p:nvPr/>
          </p:nvSpPr>
          <p:spPr bwMode="auto">
            <a:xfrm>
              <a:off x="6144919" y="5901838"/>
              <a:ext cx="181558" cy="12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-25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0" name="Rectangle 176"/>
            <p:cNvSpPr>
              <a:spLocks noChangeArrowheads="1"/>
            </p:cNvSpPr>
            <p:nvPr/>
          </p:nvSpPr>
          <p:spPr bwMode="auto">
            <a:xfrm>
              <a:off x="6829767" y="5901838"/>
              <a:ext cx="181558" cy="12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-20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1" name="Rectangle 177"/>
            <p:cNvSpPr>
              <a:spLocks noChangeArrowheads="1"/>
            </p:cNvSpPr>
            <p:nvPr/>
          </p:nvSpPr>
          <p:spPr bwMode="auto">
            <a:xfrm>
              <a:off x="7514613" y="5901838"/>
              <a:ext cx="181558" cy="12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-15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2" name="Rectangle 178"/>
            <p:cNvSpPr>
              <a:spLocks noChangeArrowheads="1"/>
            </p:cNvSpPr>
            <p:nvPr/>
          </p:nvSpPr>
          <p:spPr bwMode="auto">
            <a:xfrm>
              <a:off x="8198126" y="5901838"/>
              <a:ext cx="181558" cy="12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-10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3" name="Rectangle 179"/>
            <p:cNvSpPr>
              <a:spLocks noChangeArrowheads="1"/>
            </p:cNvSpPr>
            <p:nvPr/>
          </p:nvSpPr>
          <p:spPr bwMode="auto">
            <a:xfrm>
              <a:off x="8908337" y="5901838"/>
              <a:ext cx="128159" cy="12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-5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4" name="Rectangle 180"/>
            <p:cNvSpPr>
              <a:spLocks noChangeArrowheads="1"/>
            </p:cNvSpPr>
            <p:nvPr/>
          </p:nvSpPr>
          <p:spPr bwMode="auto">
            <a:xfrm>
              <a:off x="7215577" y="5660205"/>
              <a:ext cx="45389" cy="44055"/>
            </a:xfrm>
            <a:prstGeom prst="rect">
              <a:avLst/>
            </a:pr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5" name="Rectangle 181"/>
            <p:cNvSpPr>
              <a:spLocks noChangeArrowheads="1"/>
            </p:cNvSpPr>
            <p:nvPr/>
          </p:nvSpPr>
          <p:spPr bwMode="auto">
            <a:xfrm>
              <a:off x="7175527" y="5343814"/>
              <a:ext cx="44054" cy="44055"/>
            </a:xfrm>
            <a:prstGeom prst="rect">
              <a:avLst/>
            </a:pr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6" name="Rectangle 182"/>
            <p:cNvSpPr>
              <a:spLocks noChangeArrowheads="1"/>
            </p:cNvSpPr>
            <p:nvPr/>
          </p:nvSpPr>
          <p:spPr bwMode="auto">
            <a:xfrm>
              <a:off x="7545318" y="5028757"/>
              <a:ext cx="45389" cy="45389"/>
            </a:xfrm>
            <a:prstGeom prst="rect">
              <a:avLst/>
            </a:pr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7" name="Rectangle 183"/>
            <p:cNvSpPr>
              <a:spLocks noChangeArrowheads="1"/>
            </p:cNvSpPr>
            <p:nvPr/>
          </p:nvSpPr>
          <p:spPr bwMode="auto">
            <a:xfrm>
              <a:off x="7531969" y="4713701"/>
              <a:ext cx="44054" cy="45389"/>
            </a:xfrm>
            <a:prstGeom prst="rect">
              <a:avLst/>
            </a:pr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8" name="Rectangle 184"/>
            <p:cNvSpPr>
              <a:spLocks noChangeArrowheads="1"/>
            </p:cNvSpPr>
            <p:nvPr/>
          </p:nvSpPr>
          <p:spPr bwMode="auto">
            <a:xfrm>
              <a:off x="8338299" y="4397309"/>
              <a:ext cx="45389" cy="45389"/>
            </a:xfrm>
            <a:prstGeom prst="rect">
              <a:avLst/>
            </a:pr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9" name="Rectangle 185"/>
            <p:cNvSpPr>
              <a:spLocks noChangeArrowheads="1"/>
            </p:cNvSpPr>
            <p:nvPr/>
          </p:nvSpPr>
          <p:spPr bwMode="auto">
            <a:xfrm>
              <a:off x="8324950" y="4083588"/>
              <a:ext cx="45389" cy="44055"/>
            </a:xfrm>
            <a:prstGeom prst="rect">
              <a:avLst/>
            </a:pr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0" name="Rectangle 186"/>
            <p:cNvSpPr>
              <a:spLocks noChangeArrowheads="1"/>
            </p:cNvSpPr>
            <p:nvPr/>
          </p:nvSpPr>
          <p:spPr bwMode="auto">
            <a:xfrm>
              <a:off x="8434418" y="3767196"/>
              <a:ext cx="45389" cy="44055"/>
            </a:xfrm>
            <a:prstGeom prst="rect">
              <a:avLst/>
            </a:pr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1" name="Line 188"/>
            <p:cNvSpPr>
              <a:spLocks noChangeShapeType="1"/>
            </p:cNvSpPr>
            <p:nvPr/>
          </p:nvSpPr>
          <p:spPr bwMode="auto">
            <a:xfrm flipH="1">
              <a:off x="7260966" y="5681565"/>
              <a:ext cx="539334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2" name="Line 189"/>
            <p:cNvSpPr>
              <a:spLocks noChangeShapeType="1"/>
            </p:cNvSpPr>
            <p:nvPr/>
          </p:nvSpPr>
          <p:spPr bwMode="auto">
            <a:xfrm flipV="1">
              <a:off x="7800300" y="5660205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3" name="Line 190"/>
            <p:cNvSpPr>
              <a:spLocks noChangeShapeType="1"/>
            </p:cNvSpPr>
            <p:nvPr/>
          </p:nvSpPr>
          <p:spPr bwMode="auto">
            <a:xfrm>
              <a:off x="6677578" y="5681565"/>
              <a:ext cx="53799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4" name="Line 191"/>
            <p:cNvSpPr>
              <a:spLocks noChangeShapeType="1"/>
            </p:cNvSpPr>
            <p:nvPr/>
          </p:nvSpPr>
          <p:spPr bwMode="auto">
            <a:xfrm flipV="1">
              <a:off x="6677578" y="5660205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5" name="Line 192"/>
            <p:cNvSpPr>
              <a:spLocks noChangeShapeType="1"/>
            </p:cNvSpPr>
            <p:nvPr/>
          </p:nvSpPr>
          <p:spPr bwMode="auto">
            <a:xfrm flipH="1">
              <a:off x="7219582" y="5366508"/>
              <a:ext cx="42986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6" name="Line 193"/>
            <p:cNvSpPr>
              <a:spLocks noChangeShapeType="1"/>
            </p:cNvSpPr>
            <p:nvPr/>
          </p:nvSpPr>
          <p:spPr bwMode="auto">
            <a:xfrm flipV="1">
              <a:off x="7649447" y="5345148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7" name="Line 194"/>
            <p:cNvSpPr>
              <a:spLocks noChangeShapeType="1"/>
            </p:cNvSpPr>
            <p:nvPr/>
          </p:nvSpPr>
          <p:spPr bwMode="auto">
            <a:xfrm>
              <a:off x="6745662" y="5366508"/>
              <a:ext cx="42986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8" name="Line 195"/>
            <p:cNvSpPr>
              <a:spLocks noChangeShapeType="1"/>
            </p:cNvSpPr>
            <p:nvPr/>
          </p:nvSpPr>
          <p:spPr bwMode="auto">
            <a:xfrm flipV="1">
              <a:off x="6745662" y="5345148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9" name="Line 196"/>
            <p:cNvSpPr>
              <a:spLocks noChangeShapeType="1"/>
            </p:cNvSpPr>
            <p:nvPr/>
          </p:nvSpPr>
          <p:spPr bwMode="auto">
            <a:xfrm flipH="1">
              <a:off x="7590708" y="5051452"/>
              <a:ext cx="347096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0" name="Line 197"/>
            <p:cNvSpPr>
              <a:spLocks noChangeShapeType="1"/>
            </p:cNvSpPr>
            <p:nvPr/>
          </p:nvSpPr>
          <p:spPr bwMode="auto">
            <a:xfrm flipV="1">
              <a:off x="7937804" y="5030092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1" name="Line 198"/>
            <p:cNvSpPr>
              <a:spLocks noChangeShapeType="1"/>
            </p:cNvSpPr>
            <p:nvPr/>
          </p:nvSpPr>
          <p:spPr bwMode="auto">
            <a:xfrm>
              <a:off x="7196887" y="5051452"/>
              <a:ext cx="348431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2" name="Line 199"/>
            <p:cNvSpPr>
              <a:spLocks noChangeShapeType="1"/>
            </p:cNvSpPr>
            <p:nvPr/>
          </p:nvSpPr>
          <p:spPr bwMode="auto">
            <a:xfrm flipV="1">
              <a:off x="7196887" y="5030092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3" name="Line 200"/>
            <p:cNvSpPr>
              <a:spLocks noChangeShapeType="1"/>
            </p:cNvSpPr>
            <p:nvPr/>
          </p:nvSpPr>
          <p:spPr bwMode="auto">
            <a:xfrm flipH="1">
              <a:off x="7576023" y="4736395"/>
              <a:ext cx="375130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4" name="Line 201"/>
            <p:cNvSpPr>
              <a:spLocks noChangeShapeType="1"/>
            </p:cNvSpPr>
            <p:nvPr/>
          </p:nvSpPr>
          <p:spPr bwMode="auto">
            <a:xfrm flipV="1">
              <a:off x="7951154" y="4715035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5" name="Line 202"/>
            <p:cNvSpPr>
              <a:spLocks noChangeShapeType="1"/>
            </p:cNvSpPr>
            <p:nvPr/>
          </p:nvSpPr>
          <p:spPr bwMode="auto">
            <a:xfrm>
              <a:off x="7156837" y="4736395"/>
              <a:ext cx="375130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6" name="Line 203"/>
            <p:cNvSpPr>
              <a:spLocks noChangeShapeType="1"/>
            </p:cNvSpPr>
            <p:nvPr/>
          </p:nvSpPr>
          <p:spPr bwMode="auto">
            <a:xfrm flipV="1">
              <a:off x="7156837" y="4715035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7" name="Line 204"/>
            <p:cNvSpPr>
              <a:spLocks noChangeShapeType="1"/>
            </p:cNvSpPr>
            <p:nvPr/>
          </p:nvSpPr>
          <p:spPr bwMode="auto">
            <a:xfrm flipH="1">
              <a:off x="8383689" y="4420004"/>
              <a:ext cx="293697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8" name="Line 205"/>
            <p:cNvSpPr>
              <a:spLocks noChangeShapeType="1"/>
            </p:cNvSpPr>
            <p:nvPr/>
          </p:nvSpPr>
          <p:spPr bwMode="auto">
            <a:xfrm flipV="1">
              <a:off x="8677386" y="4398644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9" name="Line 206"/>
            <p:cNvSpPr>
              <a:spLocks noChangeShapeType="1"/>
            </p:cNvSpPr>
            <p:nvPr/>
          </p:nvSpPr>
          <p:spPr bwMode="auto">
            <a:xfrm>
              <a:off x="8047273" y="4420004"/>
              <a:ext cx="291027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0" name="Line 207"/>
            <p:cNvSpPr>
              <a:spLocks noChangeShapeType="1"/>
            </p:cNvSpPr>
            <p:nvPr/>
          </p:nvSpPr>
          <p:spPr bwMode="auto">
            <a:xfrm flipV="1">
              <a:off x="8047273" y="4398644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1" name="Line 208"/>
            <p:cNvSpPr>
              <a:spLocks noChangeShapeType="1"/>
            </p:cNvSpPr>
            <p:nvPr/>
          </p:nvSpPr>
          <p:spPr bwMode="auto">
            <a:xfrm flipH="1">
              <a:off x="8370339" y="4104948"/>
              <a:ext cx="292361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2" name="Line 209"/>
            <p:cNvSpPr>
              <a:spLocks noChangeShapeType="1"/>
            </p:cNvSpPr>
            <p:nvPr/>
          </p:nvSpPr>
          <p:spPr bwMode="auto">
            <a:xfrm flipV="1">
              <a:off x="8662700" y="4083588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3" name="Line 210"/>
            <p:cNvSpPr>
              <a:spLocks noChangeShapeType="1"/>
            </p:cNvSpPr>
            <p:nvPr/>
          </p:nvSpPr>
          <p:spPr bwMode="auto">
            <a:xfrm>
              <a:off x="8032587" y="4104948"/>
              <a:ext cx="292361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4" name="Line 211"/>
            <p:cNvSpPr>
              <a:spLocks noChangeShapeType="1"/>
            </p:cNvSpPr>
            <p:nvPr/>
          </p:nvSpPr>
          <p:spPr bwMode="auto">
            <a:xfrm flipV="1">
              <a:off x="8032587" y="4083588"/>
              <a:ext cx="0" cy="4272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5" name="Rectangle 212"/>
            <p:cNvSpPr>
              <a:spLocks noChangeArrowheads="1"/>
            </p:cNvSpPr>
            <p:nvPr/>
          </p:nvSpPr>
          <p:spPr bwMode="auto">
            <a:xfrm>
              <a:off x="6651808" y="6056696"/>
              <a:ext cx="138838" cy="17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s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6" name="Rectangle 213"/>
            <p:cNvSpPr>
              <a:spLocks noChangeArrowheads="1"/>
            </p:cNvSpPr>
            <p:nvPr/>
          </p:nvSpPr>
          <p:spPr bwMode="auto">
            <a:xfrm>
              <a:off x="6732918" y="6068710"/>
              <a:ext cx="89444" cy="154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7" name="Rectangle 214"/>
            <p:cNvSpPr>
              <a:spLocks noChangeArrowheads="1"/>
            </p:cNvSpPr>
            <p:nvPr/>
          </p:nvSpPr>
          <p:spPr bwMode="auto">
            <a:xfrm>
              <a:off x="6770298" y="6068710"/>
              <a:ext cx="136168" cy="154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C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" name="Rectangle 215"/>
            <p:cNvSpPr>
              <a:spLocks noChangeArrowheads="1"/>
            </p:cNvSpPr>
            <p:nvPr/>
          </p:nvSpPr>
          <p:spPr bwMode="auto">
            <a:xfrm>
              <a:off x="6877357" y="6068710"/>
              <a:ext cx="288357" cy="154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=O)-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9" name="Rectangle 216"/>
            <p:cNvSpPr>
              <a:spLocks noChangeArrowheads="1"/>
            </p:cNvSpPr>
            <p:nvPr/>
          </p:nvSpPr>
          <p:spPr bwMode="auto">
            <a:xfrm>
              <a:off x="7186597" y="6056696"/>
              <a:ext cx="138838" cy="17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s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" name="Rectangle 217"/>
            <p:cNvSpPr>
              <a:spLocks noChangeArrowheads="1"/>
            </p:cNvSpPr>
            <p:nvPr/>
          </p:nvSpPr>
          <p:spPr bwMode="auto">
            <a:xfrm>
              <a:off x="7263629" y="6068710"/>
              <a:ext cx="89444" cy="154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" name="Rectangle 218"/>
            <p:cNvSpPr>
              <a:spLocks noChangeArrowheads="1"/>
            </p:cNvSpPr>
            <p:nvPr/>
          </p:nvSpPr>
          <p:spPr bwMode="auto">
            <a:xfrm>
              <a:off x="7301008" y="6068710"/>
              <a:ext cx="136168" cy="154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C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2" name="Rectangle 219"/>
            <p:cNvSpPr>
              <a:spLocks noChangeArrowheads="1"/>
            </p:cNvSpPr>
            <p:nvPr/>
          </p:nvSpPr>
          <p:spPr bwMode="auto">
            <a:xfrm>
              <a:off x="7406002" y="6068710"/>
              <a:ext cx="249642" cy="154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=O)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3" name="Rectangle 220"/>
            <p:cNvSpPr>
              <a:spLocks noChangeArrowheads="1"/>
            </p:cNvSpPr>
            <p:nvPr/>
          </p:nvSpPr>
          <p:spPr bwMode="auto">
            <a:xfrm>
              <a:off x="7646922" y="6146139"/>
              <a:ext cx="300609" cy="77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600" dirty="0">
                  <a:solidFill>
                    <a:srgbClr val="000000"/>
                  </a:solidFill>
                </a:rPr>
                <a:t>g</a:t>
              </a:r>
              <a:r>
                <a:rPr kumimoji="0" lang="de-DE" altLang="de-DE" sz="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as phase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4" name="Rectangle 221"/>
            <p:cNvSpPr>
              <a:spLocks noChangeArrowheads="1"/>
            </p:cNvSpPr>
            <p:nvPr/>
          </p:nvSpPr>
          <p:spPr bwMode="auto">
            <a:xfrm>
              <a:off x="7979188" y="6068710"/>
              <a:ext cx="376466" cy="154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/ ppm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5" name="Rectangle 222"/>
            <p:cNvSpPr>
              <a:spLocks noChangeArrowheads="1"/>
            </p:cNvSpPr>
            <p:nvPr/>
          </p:nvSpPr>
          <p:spPr bwMode="auto">
            <a:xfrm>
              <a:off x="7104773" y="3652387"/>
              <a:ext cx="194115" cy="116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9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Exp.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3" name="Grafik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691" y="982954"/>
            <a:ext cx="5486664" cy="1067406"/>
          </a:xfrm>
          <a:prstGeom prst="rect">
            <a:avLst/>
          </a:prstGeom>
        </p:spPr>
      </p:pic>
      <p:pic>
        <p:nvPicPr>
          <p:cNvPr id="329" name="Grafik 3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534" y="1989120"/>
            <a:ext cx="457225" cy="326153"/>
          </a:xfrm>
          <a:prstGeom prst="rect">
            <a:avLst/>
          </a:prstGeom>
        </p:spPr>
      </p:pic>
      <p:pic>
        <p:nvPicPr>
          <p:cNvPr id="330" name="Grafik 3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20" y="2540682"/>
            <a:ext cx="708699" cy="566957"/>
          </a:xfrm>
          <a:prstGeom prst="rect">
            <a:avLst/>
          </a:prstGeom>
        </p:spPr>
      </p:pic>
      <p:pic>
        <p:nvPicPr>
          <p:cNvPr id="331" name="Grafik 3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681" y="2540683"/>
            <a:ext cx="637067" cy="56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9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23528" y="117930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0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0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0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0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800" kern="0" dirty="0" smtClean="0"/>
              <a:t>Derivative </a:t>
            </a:r>
            <a:r>
              <a:rPr lang="de-DE" sz="1800" kern="0" dirty="0" err="1" smtClean="0"/>
              <a:t>of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the</a:t>
            </a:r>
            <a:r>
              <a:rPr lang="de-DE" sz="1800" kern="0" dirty="0" smtClean="0"/>
              <a:t> Coulomb </a:t>
            </a:r>
            <a:r>
              <a:rPr lang="de-DE" sz="1800" kern="0" dirty="0" err="1" smtClean="0"/>
              <a:t>part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wrt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the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magnetic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field</a:t>
            </a:r>
            <a:endParaRPr lang="de-DE" sz="1800" kern="0" dirty="0" smtClean="0"/>
          </a:p>
          <a:p>
            <a:pPr marL="0" indent="0">
              <a:buNone/>
            </a:pPr>
            <a:endParaRPr lang="de-DE" sz="1800" kern="0" dirty="0"/>
          </a:p>
          <a:p>
            <a:pPr marL="0" indent="0">
              <a:buNone/>
            </a:pPr>
            <a:endParaRPr lang="de-DE" sz="1800" kern="0" dirty="0" smtClean="0"/>
          </a:p>
          <a:p>
            <a:pPr marL="0" indent="0">
              <a:buNone/>
            </a:pPr>
            <a:r>
              <a:rPr lang="de-DE" sz="1800" kern="0" dirty="0" err="1" smtClean="0"/>
              <a:t>involves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the</a:t>
            </a:r>
            <a:r>
              <a:rPr lang="de-DE" sz="1800" kern="0" dirty="0" smtClean="0"/>
              <a:t> derivative </a:t>
            </a:r>
            <a:r>
              <a:rPr lang="de-DE" sz="1800" kern="0" dirty="0" err="1" smtClean="0"/>
              <a:t>of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two</a:t>
            </a:r>
            <a:r>
              <a:rPr lang="de-DE" sz="1800" kern="0" dirty="0" smtClean="0"/>
              <a:t>-</a:t>
            </a:r>
            <a:r>
              <a:rPr lang="de-DE" sz="1800" kern="0" dirty="0" err="1" smtClean="0"/>
              <a:t>electron</a:t>
            </a:r>
            <a:r>
              <a:rPr lang="de-DE" sz="1800" kern="0" dirty="0" smtClean="0"/>
              <a:t>-</a:t>
            </a:r>
            <a:r>
              <a:rPr lang="de-DE" sz="1800" kern="0" dirty="0" err="1" smtClean="0"/>
              <a:t>four</a:t>
            </a:r>
            <a:r>
              <a:rPr lang="de-DE" sz="1800" kern="0" dirty="0" smtClean="0"/>
              <a:t>-center </a:t>
            </a:r>
            <a:r>
              <a:rPr lang="de-DE" sz="1800" kern="0" dirty="0" err="1" smtClean="0"/>
              <a:t>integrals</a:t>
            </a:r>
            <a:endParaRPr lang="de-DE" sz="1800" kern="0" dirty="0" smtClean="0"/>
          </a:p>
          <a:p>
            <a:pPr marL="0" indent="0">
              <a:buNone/>
            </a:pPr>
            <a:endParaRPr lang="de-DE" sz="1800" kern="0" dirty="0"/>
          </a:p>
          <a:p>
            <a:pPr marL="0" indent="0">
              <a:buNone/>
            </a:pPr>
            <a:endParaRPr lang="de-DE" sz="1800" kern="0" dirty="0" smtClean="0"/>
          </a:p>
          <a:p>
            <a:pPr marL="0" indent="0">
              <a:buNone/>
            </a:pPr>
            <a:endParaRPr lang="de-DE" sz="1800" kern="0" dirty="0"/>
          </a:p>
          <a:p>
            <a:pPr marL="0" indent="0">
              <a:buNone/>
            </a:pPr>
            <a:r>
              <a:rPr lang="de-DE" sz="1800" kern="0" dirty="0" err="1" smtClean="0"/>
              <a:t>Introduction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of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the</a:t>
            </a:r>
            <a:r>
              <a:rPr lang="de-DE" sz="1800" kern="0" dirty="0" smtClean="0"/>
              <a:t> RI-approximation </a:t>
            </a:r>
            <a:r>
              <a:rPr lang="de-DE" sz="1800" kern="0" dirty="0" err="1" smtClean="0"/>
              <a:t>for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the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first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term</a:t>
            </a:r>
            <a:r>
              <a:rPr lang="de-DE" sz="1800" kern="0" dirty="0" smtClean="0"/>
              <a:t> </a:t>
            </a:r>
            <a:endParaRPr lang="en-US" sz="1800" kern="0" dirty="0" smtClean="0"/>
          </a:p>
          <a:p>
            <a:endParaRPr lang="de-DE" sz="1800" kern="0" dirty="0" smtClean="0"/>
          </a:p>
          <a:p>
            <a:pPr marL="0" indent="0">
              <a:buNone/>
            </a:pPr>
            <a:endParaRPr lang="de-DE" sz="1800" kern="0" dirty="0" smtClean="0"/>
          </a:p>
          <a:p>
            <a:pPr marL="0" indent="0">
              <a:buNone/>
            </a:pPr>
            <a:endParaRPr lang="de-DE" sz="1800" kern="0" dirty="0" smtClean="0"/>
          </a:p>
          <a:p>
            <a:pPr marL="0" indent="0">
              <a:buNone/>
            </a:pPr>
            <a:endParaRPr lang="de-DE" sz="1800" kern="0" dirty="0"/>
          </a:p>
          <a:p>
            <a:pPr marL="0" indent="0">
              <a:buNone/>
            </a:pPr>
            <a:endParaRPr lang="en-US" sz="1800" kern="0" dirty="0"/>
          </a:p>
          <a:p>
            <a:pPr marL="0" indent="0">
              <a:buNone/>
            </a:pPr>
            <a:r>
              <a:rPr lang="de-DE" kern="0" dirty="0"/>
              <a:t/>
            </a:r>
            <a:br>
              <a:rPr lang="de-DE" kern="0" dirty="0"/>
            </a:br>
            <a:r>
              <a:rPr lang="de-DE" kern="0" dirty="0"/>
              <a:t/>
            </a:r>
            <a:br>
              <a:rPr lang="de-DE" kern="0" dirty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</a:t>
            </a:r>
            <a:endParaRPr lang="de-DE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fficiency - RI-J approximation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350285"/>
              </p:ext>
            </p:extLst>
          </p:nvPr>
        </p:nvGraphicFramePr>
        <p:xfrm>
          <a:off x="1526218" y="4162151"/>
          <a:ext cx="5951220" cy="67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" name="Equation" r:id="rId11" imgW="5410080" imgH="609480" progId="Equation.DSMT4">
                  <p:embed/>
                </p:oleObj>
              </mc:Choice>
              <mc:Fallback>
                <p:oleObj name="Equation" r:id="rId11" imgW="5410080" imgH="609480" progId="Equation.DSMT4">
                  <p:embed/>
                  <p:pic>
                    <p:nvPicPr>
                      <p:cNvPr id="13" name="Objekt 1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26218" y="4162151"/>
                        <a:ext cx="5951220" cy="670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89" y="1650385"/>
            <a:ext cx="3743715" cy="35138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14" y="2688784"/>
            <a:ext cx="8449464" cy="50696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697" y="4954930"/>
            <a:ext cx="2786261" cy="29417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552" y="5623098"/>
            <a:ext cx="2080550" cy="32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9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467544" y="117930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kern="0" dirty="0"/>
              <a:t>Multipole accelerated resolution of the identity approximation: MARI-J</a:t>
            </a:r>
            <a:br>
              <a:rPr lang="en-US" sz="1800" kern="0" dirty="0"/>
            </a:br>
            <a:r>
              <a:rPr lang="en-US" sz="800" kern="0" dirty="0"/>
              <a:t/>
            </a:r>
            <a:br>
              <a:rPr lang="en-US" sz="800" kern="0" dirty="0"/>
            </a:br>
            <a:r>
              <a:rPr lang="en-US" sz="1800" kern="0" dirty="0"/>
              <a:t>Coulomb term is divided in a near-field (NF) and far-field (FF) part </a:t>
            </a:r>
            <a:br>
              <a:rPr lang="en-US" sz="1800" kern="0" dirty="0"/>
            </a:br>
            <a:r>
              <a:rPr lang="de-DE" sz="1800" kern="0" dirty="0"/>
              <a:t>                                  </a:t>
            </a:r>
          </a:p>
          <a:p>
            <a:pPr marL="0" indent="0">
              <a:buNone/>
            </a:pPr>
            <a:r>
              <a:rPr lang="en-US" sz="1800" kern="0" dirty="0"/>
              <a:t>NF part is evaluated by the RI-J approximation</a:t>
            </a:r>
            <a:br>
              <a:rPr lang="en-US" sz="1800" kern="0" dirty="0"/>
            </a:br>
            <a:endParaRPr lang="en-US" sz="1800" kern="0" dirty="0"/>
          </a:p>
          <a:p>
            <a:pPr marL="0" indent="0">
              <a:buNone/>
            </a:pPr>
            <a:r>
              <a:rPr lang="en-US" sz="1800" kern="0" dirty="0"/>
              <a:t>FF part: Multipole </a:t>
            </a:r>
            <a:r>
              <a:rPr lang="en-US" sz="1800" kern="0" dirty="0" smtClean="0"/>
              <a:t>approximation</a:t>
            </a:r>
          </a:p>
          <a:p>
            <a:pPr marL="0" indent="0">
              <a:buNone/>
            </a:pPr>
            <a:endParaRPr lang="en-US" sz="1800" kern="0" dirty="0" smtClean="0"/>
          </a:p>
          <a:p>
            <a:pPr marL="0" indent="0">
              <a:buNone/>
            </a:pPr>
            <a:r>
              <a:rPr lang="en-US" sz="1800" dirty="0" smtClean="0"/>
              <a:t>Employment </a:t>
            </a:r>
            <a:r>
              <a:rPr lang="en-US" sz="1800" dirty="0"/>
              <a:t>of gauge-including functions instead of usual ones is the only modification to be made</a:t>
            </a:r>
            <a:r>
              <a:rPr lang="en-US" sz="1800" kern="0" dirty="0" smtClean="0"/>
              <a:t/>
            </a:r>
            <a:br>
              <a:rPr lang="en-US" sz="1800" kern="0" dirty="0" smtClean="0"/>
            </a:br>
            <a:endParaRPr lang="en-US" sz="1800" kern="0" dirty="0" smtClean="0"/>
          </a:p>
          <a:p>
            <a:pPr marL="0" indent="0">
              <a:buNone/>
            </a:pPr>
            <a:endParaRPr lang="de-DE" sz="1800" kern="0" dirty="0"/>
          </a:p>
          <a:p>
            <a:pPr marL="0" indent="0">
              <a:buNone/>
            </a:pPr>
            <a:endParaRPr lang="de-DE" sz="1800" kern="0" dirty="0" smtClean="0"/>
          </a:p>
          <a:p>
            <a:pPr marL="0" indent="0">
              <a:buNone/>
            </a:pPr>
            <a:r>
              <a:rPr lang="de-DE" sz="1800" kern="0" dirty="0" smtClean="0"/>
              <a:t>Derivative </a:t>
            </a:r>
            <a:r>
              <a:rPr lang="de-DE" sz="1800" kern="0" dirty="0" err="1" smtClean="0"/>
              <a:t>wrt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the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magentic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field</a:t>
            </a:r>
            <a:endParaRPr lang="en-US" sz="1800" kern="0" dirty="0" smtClean="0"/>
          </a:p>
          <a:p>
            <a:endParaRPr lang="de-DE" sz="1800" kern="0" dirty="0" smtClean="0"/>
          </a:p>
          <a:p>
            <a:pPr marL="0" indent="0">
              <a:buNone/>
            </a:pPr>
            <a:endParaRPr lang="de-DE" sz="1800" kern="0" dirty="0" smtClean="0"/>
          </a:p>
          <a:p>
            <a:pPr marL="0" indent="0">
              <a:buNone/>
            </a:pPr>
            <a:endParaRPr lang="de-DE" sz="1800" kern="0" dirty="0" smtClean="0"/>
          </a:p>
          <a:p>
            <a:pPr marL="0" indent="0">
              <a:buNone/>
            </a:pPr>
            <a:endParaRPr lang="de-DE" sz="1800" kern="0" dirty="0"/>
          </a:p>
          <a:p>
            <a:pPr marL="0" indent="0">
              <a:buNone/>
            </a:pPr>
            <a:endParaRPr lang="en-US" sz="1800" kern="0" dirty="0"/>
          </a:p>
          <a:p>
            <a:pPr marL="0" indent="0">
              <a:buNone/>
            </a:pPr>
            <a:r>
              <a:rPr lang="de-DE" kern="0" dirty="0"/>
              <a:t/>
            </a:r>
            <a:br>
              <a:rPr lang="de-DE" kern="0" dirty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</a:t>
            </a:r>
            <a:endParaRPr lang="de-DE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fficiency - MARI-J approximation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38" y="4149080"/>
            <a:ext cx="6053411" cy="65732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97" y="5385501"/>
            <a:ext cx="8057091" cy="70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467544" y="1196752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800" kern="0" dirty="0" smtClean="0"/>
              <a:t>Efficient integral </a:t>
            </a:r>
            <a:r>
              <a:rPr lang="en-US" sz="1800" kern="0" dirty="0"/>
              <a:t>screening for Hartree-</a:t>
            </a:r>
            <a:r>
              <a:rPr lang="en-US" sz="1800" kern="0" dirty="0" err="1"/>
              <a:t>Fock</a:t>
            </a:r>
            <a:r>
              <a:rPr lang="en-US" sz="1800" kern="0" dirty="0"/>
              <a:t> </a:t>
            </a:r>
            <a:r>
              <a:rPr lang="en-US" sz="1800" kern="0" dirty="0" smtClean="0"/>
              <a:t>exchange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kern="0" dirty="0"/>
              <a:t>linear-scaling DFT routines </a:t>
            </a:r>
            <a:r>
              <a:rPr lang="en-US" sz="1800" kern="0" dirty="0" smtClean="0"/>
              <a:t>(including </a:t>
            </a:r>
            <a:r>
              <a:rPr lang="en-US" sz="1800" kern="0" dirty="0"/>
              <a:t>meta-GGA-functionals</a:t>
            </a:r>
            <a:r>
              <a:rPr lang="en-US" sz="1800" kern="0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kern="0" dirty="0"/>
              <a:t>moderate parallelization</a:t>
            </a:r>
            <a:endParaRPr lang="de-DE" sz="1800" kern="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sz="1800" kern="0" dirty="0" smtClean="0"/>
          </a:p>
          <a:p>
            <a:pPr marL="0" indent="0">
              <a:buNone/>
            </a:pPr>
            <a:r>
              <a:rPr lang="de-DE" sz="1800" kern="0" dirty="0" smtClean="0"/>
              <a:t>            </a:t>
            </a:r>
            <a:r>
              <a:rPr lang="de-DE" sz="1800" kern="0" dirty="0" err="1" smtClean="0"/>
              <a:t>calculations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of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chemical</a:t>
            </a:r>
            <a:r>
              <a:rPr lang="de-DE" sz="1800" kern="0" dirty="0" smtClean="0"/>
              <a:t> shieldings </a:t>
            </a:r>
            <a:r>
              <a:rPr lang="de-DE" sz="1800" kern="0" dirty="0" err="1" smtClean="0"/>
              <a:t>for</a:t>
            </a:r>
            <a:r>
              <a:rPr lang="de-DE" sz="1800" kern="0" dirty="0" smtClean="0"/>
              <a:t> large </a:t>
            </a:r>
            <a:r>
              <a:rPr lang="de-DE" sz="1800" kern="0" dirty="0" err="1" smtClean="0"/>
              <a:t>systems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feasible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within</a:t>
            </a:r>
            <a:r>
              <a:rPr lang="de-DE" sz="1800" kern="0" dirty="0" smtClean="0"/>
              <a:t> 1(2) </a:t>
            </a:r>
            <a:br>
              <a:rPr lang="de-DE" sz="1800" kern="0" dirty="0" smtClean="0"/>
            </a:br>
            <a:r>
              <a:rPr lang="de-DE" sz="1800" kern="0" dirty="0" smtClean="0"/>
              <a:t>            </a:t>
            </a:r>
            <a:r>
              <a:rPr lang="de-DE" sz="1800" kern="0" dirty="0" err="1" smtClean="0"/>
              <a:t>days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with</a:t>
            </a:r>
            <a:r>
              <a:rPr lang="de-DE" sz="1800" kern="0" dirty="0" smtClean="0"/>
              <a:t> meta-GGA(-hybrid) functionals</a:t>
            </a:r>
          </a:p>
          <a:p>
            <a:pPr marL="0" indent="0">
              <a:buNone/>
            </a:pPr>
            <a:endParaRPr lang="de-DE" sz="1800" kern="0" dirty="0"/>
          </a:p>
          <a:p>
            <a:pPr marL="0" indent="0">
              <a:buNone/>
            </a:pPr>
            <a:r>
              <a:rPr lang="de-DE" sz="1800" kern="0" dirty="0" err="1" smtClean="0"/>
              <a:t>Example</a:t>
            </a:r>
            <a:r>
              <a:rPr lang="de-DE" sz="1800" kern="0" dirty="0" smtClean="0"/>
              <a:t> 128 </a:t>
            </a:r>
            <a:r>
              <a:rPr lang="el-GR" sz="1800" kern="0" dirty="0" smtClean="0"/>
              <a:t>α</a:t>
            </a:r>
            <a:r>
              <a:rPr lang="de-DE" sz="1800" kern="0" dirty="0" smtClean="0"/>
              <a:t>-D-Glucose </a:t>
            </a:r>
            <a:r>
              <a:rPr lang="de-DE" sz="1800" kern="0" dirty="0" err="1" smtClean="0"/>
              <a:t>units</a:t>
            </a:r>
            <a:r>
              <a:rPr lang="de-DE" sz="1800" kern="0" dirty="0" smtClean="0"/>
              <a:t> </a:t>
            </a:r>
          </a:p>
          <a:p>
            <a:pPr marL="0" indent="0">
              <a:buNone/>
            </a:pPr>
            <a:r>
              <a:rPr lang="de-DE" sz="1800" kern="0" dirty="0" smtClean="0"/>
              <a:t>(</a:t>
            </a:r>
            <a:r>
              <a:rPr lang="en-US" sz="1800" dirty="0"/>
              <a:t>2691 atoms or 23 699 Cartesian basis functions</a:t>
            </a:r>
            <a:r>
              <a:rPr lang="de-DE" sz="1800" kern="0" dirty="0" smtClean="0"/>
              <a:t>)</a:t>
            </a:r>
          </a:p>
          <a:p>
            <a:pPr marL="0" indent="0">
              <a:buNone/>
            </a:pPr>
            <a:endParaRPr lang="de-DE" sz="1800" kern="0" dirty="0"/>
          </a:p>
          <a:p>
            <a:pPr marL="0" indent="0">
              <a:buNone/>
            </a:pPr>
            <a:r>
              <a:rPr lang="de-DE" sz="1800" kern="0" dirty="0" smtClean="0"/>
              <a:t>TPSS: </a:t>
            </a:r>
            <a:r>
              <a:rPr lang="en-US" sz="1800" dirty="0" smtClean="0"/>
              <a:t>18.10 h</a:t>
            </a:r>
          </a:p>
          <a:p>
            <a:pPr marL="0" indent="0">
              <a:buNone/>
            </a:pPr>
            <a:r>
              <a:rPr lang="de-DE" sz="1800" kern="0" dirty="0" err="1" smtClean="0"/>
              <a:t>TPSSh</a:t>
            </a:r>
            <a:r>
              <a:rPr lang="de-DE" sz="1800" kern="0" dirty="0" smtClean="0"/>
              <a:t>: </a:t>
            </a:r>
            <a:r>
              <a:rPr lang="en-US" sz="1800" dirty="0" smtClean="0"/>
              <a:t>42.99 h</a:t>
            </a:r>
            <a:endParaRPr lang="en-US" sz="1800" kern="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1800" kern="0" dirty="0" smtClean="0"/>
          </a:p>
          <a:p>
            <a:pPr marL="0" indent="0">
              <a:buNone/>
            </a:pPr>
            <a:endParaRPr lang="de-DE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Efficiency – further improvements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Pfeil nach rechts 4"/>
          <p:cNvSpPr/>
          <p:nvPr/>
        </p:nvSpPr>
        <p:spPr>
          <a:xfrm>
            <a:off x="611560" y="256490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/>
          <p:cNvSpPr txBox="1"/>
          <p:nvPr/>
        </p:nvSpPr>
        <p:spPr>
          <a:xfrm>
            <a:off x="390525" y="5340005"/>
            <a:ext cx="410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K. Reiter, </a:t>
            </a:r>
            <a:r>
              <a:rPr lang="de-DE" sz="1600" dirty="0" err="1" smtClean="0"/>
              <a:t>F.Mack</a:t>
            </a:r>
            <a:r>
              <a:rPr lang="de-DE" sz="1600" dirty="0" smtClean="0"/>
              <a:t> </a:t>
            </a:r>
            <a:r>
              <a:rPr lang="de-DE" sz="1600" dirty="0" err="1"/>
              <a:t>and</a:t>
            </a:r>
            <a:r>
              <a:rPr lang="de-DE" sz="1600" dirty="0"/>
              <a:t> F. </a:t>
            </a:r>
            <a:r>
              <a:rPr lang="de-DE" sz="1600" dirty="0" err="1"/>
              <a:t>Weigend</a:t>
            </a:r>
            <a:r>
              <a:rPr lang="de-DE" sz="1600" dirty="0"/>
              <a:t>, </a:t>
            </a:r>
            <a:endParaRPr lang="de-DE" sz="1600" dirty="0" smtClean="0"/>
          </a:p>
          <a:p>
            <a:r>
              <a:rPr lang="en-US" sz="1600" i="1" dirty="0" smtClean="0"/>
              <a:t>J</a:t>
            </a:r>
            <a:r>
              <a:rPr lang="en-US" sz="1600" i="1" dirty="0"/>
              <a:t>. Chem. Theory </a:t>
            </a:r>
            <a:r>
              <a:rPr lang="en-US" sz="1600" i="1" dirty="0" err="1" smtClean="0"/>
              <a:t>Comput</a:t>
            </a:r>
            <a:r>
              <a:rPr lang="en-US" sz="1600" i="1" dirty="0" smtClean="0"/>
              <a:t>.</a:t>
            </a:r>
            <a:r>
              <a:rPr lang="de-DE" sz="1600" dirty="0" smtClean="0"/>
              <a:t> </a:t>
            </a:r>
            <a:r>
              <a:rPr lang="en-US" sz="1600" b="1" dirty="0" smtClean="0"/>
              <a:t>14</a:t>
            </a:r>
            <a:r>
              <a:rPr lang="en-US" sz="1600" dirty="0" smtClean="0"/>
              <a:t>, 191 </a:t>
            </a:r>
            <a:r>
              <a:rPr lang="en-US" sz="1600" dirty="0"/>
              <a:t>(</a:t>
            </a:r>
            <a:r>
              <a:rPr lang="en-US" sz="1600" dirty="0" smtClean="0"/>
              <a:t>2018).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79" y="2996952"/>
            <a:ext cx="3316040" cy="331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1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917"/>
  <p:tag name="ORIGINALWIDTH" val="888.874"/>
  <p:tag name="LATEXADDIN" val="\documentclass{article}&#10;\usepackage{amsmath}&#10;\usepackage{chemformula}&#10;\pagestyle{empty}&#10;\begin{document}&#10;&#10;\begin{equation*}&#10;\sigma_{I_{v\tau}}=\frac{\partial^2 E}{\partial B_v\partial \mu_{I\tau}}&#10;\end{equation*}&#10;&#10;&#10;\end{document}"/>
  <p:tag name="IGUANATEXSIZE" val="20"/>
  <p:tag name="IGUANATEXCURSOR" val="187"/>
  <p:tag name="TRANSPARENCY" val="Wahr"/>
  <p:tag name="FILENAME" val=""/>
  <p:tag name="LATEXENGINEID" val="1"/>
  <p:tag name="TEMPFOLDER" val="C: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9.0097"/>
  <p:tag name="ORIGINALWIDTH" val="534.0275"/>
  <p:tag name="OUTPUTDPI" val="1200"/>
  <p:tag name="LATEXADDIN" val="\documentclass{article}&#10;\usepackage{amsmath}&#10;\usepackage{chemformula}&#10;\pagestyle{empty}&#10;\begin{document}&#10;&#10;\begin{equation*}&#10;f(\varepsilon)=\frac{\varepsilon-1}{\varepsilon+1/2}&#10;\end{equation*}&#10;&#10;&#10;\end{document}"/>
  <p:tag name="IGUANATEXSIZE" val="20"/>
  <p:tag name="IGUANATEXCURSOR" val="127"/>
  <p:tag name="TRANSPARENCY" val="Wahr"/>
  <p:tag name="FILENAME" val=""/>
  <p:tag name="INPUTTYPE" val="0"/>
  <p:tag name="LATEXENGINEID" val="1"/>
  <p:tag name="TEMPFOLDER" val="C:\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0795"/>
  <p:tag name="ORIGINALWIDTH" val="720.0347"/>
  <p:tag name="LATEXADDIN" val="\documentclass{article}&#10;\usepackage{amsmath}&#10;\usepackage{chemformula}&#10;\pagestyle{empty}&#10;\begin{document}&#10;&#10;\begin{equation*}&#10;E^{SM}=\sum_i\int\frac{q_i\rho(\boldsymbol r)}{\vert\boldsymbol{t}_i-\boldsymbol r\vert}d\boldsymbol r=\sum_{\mu\nu}D_{\mu\nu}\underbrace{\sum_i\int\frac{q_i\chi_\mu\chi_\nu}{\vert\boldsymbol{t}_i-\boldsymbol r\vert}d\boldsymbol r}_{V_{\mu\nu}^{SM}}&#10;\end{equation*}&#10;&#10;&#10;\end{document}"/>
  <p:tag name="IGUANATEXSIZE" val="50"/>
  <p:tag name="IGUANATEXCURSOR" val="285"/>
  <p:tag name="TRANSPARENCY" val="Wahr"/>
  <p:tag name="FILENAME" val=""/>
  <p:tag name="LATEXENGINEID" val="1"/>
  <p:tag name="TEMPFOLDER" val="C: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0055"/>
  <p:tag name="ORIGINALWIDTH" val="150.0077"/>
  <p:tag name="OUTPUTDPI" val="1200"/>
  <p:tag name="LATEXADDIN" val="\documentclass{article}&#10;\usepackage{amsmath}&#10;\usepackage{chemformula}&#10;\pagestyle{empty}&#10;\begin{document}&#10;&#10;\begin{equation*}&#10;V^{Ne}_{\mu\nu}&#10;\end{equation*}&#10;&#10;&#10;\end{document}"/>
  <p:tag name="IGUANATEXSIZE" val="20"/>
  <p:tag name="IGUANATEXCURSOR" val="138"/>
  <p:tag name="TRANSPARENCY" val="Wahr"/>
  <p:tag name="FILENAME" val=""/>
  <p:tag name="INPUTTYPE" val="0"/>
  <p:tag name="LATEXENGINEID" val="1"/>
  <p:tag name="TEMPFOLDER" val="C:\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6.0095"/>
  <p:tag name="ORIGINALWIDTH" val="232.512"/>
  <p:tag name="OUTPUTDPI" val="1200"/>
  <p:tag name="LATEXADDIN" val="\documentclass{article}&#10;\usepackage{amsmath}&#10;\usepackage{chemformula}&#10;\pagestyle{empty}&#10;\begin{document}&#10;&#10;\begin{equation*}&#10;\frac{\partial E^{SM}}{\partial\boldsymbol B}&#10;\end{equation*}&#10;&#10;&#10;\end{document}"/>
  <p:tag name="IGUANATEXSIZE" val="20"/>
  <p:tag name="IGUANATEXCURSOR" val="155"/>
  <p:tag name="TRANSPARENCY" val="Wahr"/>
  <p:tag name="FILENAME" val=""/>
  <p:tag name="INPUTTYPE" val="0"/>
  <p:tag name="LATEXENGINEID" val="1"/>
  <p:tag name="TEMPFOLDER" val="C:\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4.5094"/>
  <p:tag name="ORIGINALWIDTH" val="209.0107"/>
  <p:tag name="OUTPUTDPI" val="1200"/>
  <p:tag name="LATEXADDIN" val="\documentclass{article}&#10;\usepackage{amsmath}&#10;\usepackage{chemformula}&#10;\pagestyle{empty}&#10;\begin{document}&#10;&#10;\begin{equation*}&#10;\frac{\partial E^{Ne}}{\partial\boldsymbol B}&#10;\end{equation*}&#10;&#10;&#10;\end{document}"/>
  <p:tag name="IGUANATEXSIZE" val="20"/>
  <p:tag name="IGUANATEXCURSOR" val="144"/>
  <p:tag name="TRANSPARENCY" val="Wahr"/>
  <p:tag name="FILENAME" val=""/>
  <p:tag name="INPUTTYPE" val="0"/>
  <p:tag name="LATEXENGINEID" val="1"/>
  <p:tag name="TEMPFOLDER" val="C:\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5224"/>
  <p:tag name="ORIGINALWIDTH" val="1710.239"/>
  <p:tag name="LATEXADDIN" val="\documentclass{article}&#10;\usepackage{amsmath}&#10;\usepackage{chemformula}&#10;\pagestyle{empty}&#10;\begin{document}&#10;&#10;\begin{equation*}&#10;J_{\mu\nu}^{\boldsymbol B}=\left(\left(\overline{\mu\nu}\vert\kappa\lambda\right)+\left(\mu\nu\vert\overline{\kappa\lambda}\right)\right)D_{\kappa\lambda}&#10;\end{equation*}&#10;&#10;&#10;\end{document}"/>
  <p:tag name="IGUANATEXSIZE" val="60"/>
  <p:tag name="IGUANATEXCURSOR" val="124"/>
  <p:tag name="TRANSPARENCY" val="Wahr"/>
  <p:tag name="FILENAME" val=""/>
  <p:tag name="LATEXENGINEID" val="1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.20205"/>
  <p:tag name="ORIGINALWIDTH" val="720.0347"/>
  <p:tag name="LATEXADDIN" val="\documentclass{article}&#10;\usepackage{amsmath}&#10;\usepackage{chemformula}&#10;\pagestyle{empty}&#10;\begin{document}&#10;&#10;\begin{equation*}&#10;\left(\frac{\partial}{\partial \boldsymbol B}\mu\nu\vert\kappa\lambda\right)=\frac{i}{2c}\int\int\left(\boldsymbol R_{\mu\nu}\times\boldsymbol r_1\right)\chi_\mu(\boldsymbol r_1)^*\chi_\nu(\boldsymbol r_1)^*\frac{1}{\vert\boldsymbol r_1 - \boldsymbol r_2 \vert}\chi_\kappa(\boldsymbol r_2)\chi_\lambda(\boldsymbol r_2)d\boldsymbol r_1 d\boldsymbol r_2=\left(\overline{\mu\nu}\vert\kappa\lambda\right)&#10;\end{equation*}&#10;&#10;&#10;\end{document}"/>
  <p:tag name="IGUANATEXSIZE" val="70"/>
  <p:tag name="IGUANATEXCURSOR" val="331"/>
  <p:tag name="TRANSPARENCY" val="Wahr"/>
  <p:tag name="FILENAME" val=""/>
  <p:tag name="LATEXENGINEID" val="1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702"/>
  <p:tag name="ORIGINALWIDTH" val="1371.191"/>
  <p:tag name="LATEXADDIN" val="\documentclass{article}&#10;\usepackage{amsmath}&#10;\usepackage{chemformula}&#10;\pagestyle{empty}&#10;\begin{document}&#10;&#10;\begin{equation*}&#10;\Gamma_Q=(Q\vert R)^{-1}(R\vert \kappa\lambda)D_{\kappa\lambda}&#10;\end{equation*}&#10;&#10;&#10;\end{document}"/>
  <p:tag name="IGUANATEXSIZE" val="20"/>
  <p:tag name="IGUANATEXCURSOR" val="186"/>
  <p:tag name="TRANSPARENCY" val="Wahr"/>
  <p:tag name="FILENAME" val=""/>
  <p:tag name="LATEXENGINEID" val="1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5224"/>
  <p:tag name="ORIGINALWIDTH" val="1023.893"/>
  <p:tag name="LATEXADDIN" val="\documentclass{article}&#10;\usepackage{amsmath}&#10;\usepackage{chemformula}&#10;\pagestyle{empty}&#10;\begin{document}&#10;&#10;\begin{equation*}&#10;J_{\mu\nu, RI}^{\boldsymbol B}= (\overline{\mu\nu}\vert Q)\Gamma_Q&#10;\end{equation*}&#10;&#10;&#10;\end{document}"/>
  <p:tag name="IGUANATEXSIZE" val="20"/>
  <p:tag name="IGUANATEXCURSOR" val="190"/>
  <p:tag name="TRANSPARENCY" val="Wahr"/>
  <p:tag name="FILENAME" val=""/>
  <p:tag name="LATEXENGINEID" val="1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22197"/>
  <p:tag name="ORIGINALWIDTH" val="720.3619"/>
  <p:tag name="LATEXADDIN" val="\documentclass{article}&#10;\usepackage{amsmath}&#10;\usepackage{chemformula}&#10;\pagestyle{empty}&#10;\begin{document}&#10;&#10;\begin{equation*}&#10;\Omega_{lm}^Q=\sum_{\mu\nu\in Q} D_{\mu\nu}\int\chi_\mu(\boldsymbol r - \boldsymbol R_\mu)O_{lm}(\boldsymbol r - \boldsymbol R)\chi_\nu(\boldsymbol r - \boldsymbol R_\nu)d\boldsymbol r&#10;\end{equation*}&#10;&#10;&#10;\end{document}"/>
  <p:tag name="IGUANATEXSIZE" val="18"/>
  <p:tag name="IGUANATEXCURSOR" val="175"/>
  <p:tag name="TRANSPARENCY" val="Wahr"/>
  <p:tag name="FILENAME" val=""/>
  <p:tag name="LATEXENGINEID" val="1"/>
  <p:tag name="TEMPFOLDER" val="C: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4992"/>
  <p:tag name="ORIGINALWIDTH" val="720.0347"/>
  <p:tag name="LATEXADDIN" val="\documentclass{article}&#10;\usepackage{amsmath}&#10;\usepackage{chemformula}&#10;\pagestyle{empty}&#10;\begin{document}&#10;&#10;\begin{equation*}&#10;\sigma_{I_{v\tau}}=\frac{\partial^2 E}{\partial B_v\partial \mu_{I\tau}}=\sum_{\mu\nu}\left(D^{B_v}_{\mu\nu}H^{\mu_{I_\tau}}_{\mu\nu}+D_{\mu\nu}H^{B_v\mu_{I_\tau}}_{\mu\nu}\right)&#10;\end{equation*}&#10;&#10;&#10;\end{document}"/>
  <p:tag name="IGUANATEXSIZE" val="20"/>
  <p:tag name="IGUANATEXCURSOR" val="143"/>
  <p:tag name="TRANSPARENCY" val="Wahr"/>
  <p:tag name="FILENAME" val=""/>
  <p:tag name="LATEXENGINEID" val="1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.16669"/>
  <p:tag name="ORIGINALWIDTH" val="720.3619"/>
  <p:tag name="LATEXADDIN" val="\documentclass{article}&#10;\usepackage{amsmath}&#10;\usepackage{chemformula}&#10;\pagestyle{empty}&#10;\begin{document}&#10;&#10;\begin{equation*}&#10;\Omega_{lm}^{Q,B_v}=\frac{\partial \Omega_{lm}^{Q}}{\partial B_v}=\sum_{\mu\nu\in Q} D_{\mu\nu}\frac{i}{2c}\int(\boldsymbol R_{\mu\nu}\times \boldsymbol r)\chi^0_\mu(\boldsymbol r - \boldsymbol R_\mu)O_{lm}(\boldsymbol r - \boldsymbol R)\chi^0_\nu(\boldsymbol r - \boldsymbol R_\nu)d\boldsymbol r&#10;\end{equation*}&#10;&#10;&#10;\end{document}"/>
  <p:tag name="IGUANATEXSIZE" val="18"/>
  <p:tag name="IGUANATEXCURSOR" val="367"/>
  <p:tag name="TRANSPARENCY" val="Wahr"/>
  <p:tag name="FILENAME" val=""/>
  <p:tag name="LATEXENGINEID" val="1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4.8037"/>
  <p:tag name="ORIGINALWIDTH" val="2507.6"/>
  <p:tag name="LATEXADDIN" val="\documentclass{article}&#10;\usepackage{amsmath}&#10;\usepackage{chemformula}&#10;\pagestyle{empty}&#10;\begin{document}&#10;&#10;\begin{equation*}&#10;\sigma_{I_{v\tau}}=\sum_{k=\alpha,\beta}\left(\sum_{\mu\nu}\frac{D^k_{\mu\nu}}{\partial B_\tau}\frac{\partial h_{\mu\nu}}{\partial \mu_{I_v}}+D^k_{\mu\nu}\frac{\partial^2 h_{\mu\nu}}{\partial \mu_{I_v}\partial B_{\tau}}\right)&#10;\end{equation*}&#10;&#10;&#10;\end{document}"/>
  <p:tag name="IGUANATEXSIZE" val="20"/>
  <p:tag name="IGUANATEXCURSOR" val="343"/>
  <p:tag name="TRANSPARENCY" val="Wahr"/>
  <p:tag name="FILENAME" val=""/>
  <p:tag name="LATEXENGINEID" val="1"/>
  <p:tag name="TEMPFOLDER" val="C:\temp\"/>
  <p:tag name="LATEXFORMHEIGHT" val="312"/>
  <p:tag name="LATEXFORMWIDTH" val="72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8.3014"/>
  <p:tag name="ORIGINALWIDTH" val="2204.558"/>
  <p:tag name="LATEXADDIN" val="\documentclass{article}&#10;\usepackage{amsmath}&#10;\usepackage{chemformula}&#10;\pagestyle{empty}&#10;\begin{document}&#10;&#10;\begin{equation*}&#10;\sigma_{I_{v\tau}}=\epsilon_{v\delta\gamma}\sum_{k=\alpha,\beta}\int\frac{(r_\delta-R_{I\delta})}{\vert \boldsymbol r -\boldsymbol R_I\vert^3}\frac{\partial J^k_\gamma(\boldsymbol r)}{\partial B_\tau}d \boldsymbol r&#10;\end{equation*}&#10;&#10;&#10;\end{document}"/>
  <p:tag name="IGUANATEXSIZE" val="20"/>
  <p:tag name="IGUANATEXCURSOR" val="258"/>
  <p:tag name="TRANSPARENCY" val="Wahr"/>
  <p:tag name="FILENAME" val=""/>
  <p:tag name="LATEXENGINEID" val="1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6268"/>
  <p:tag name="ORIGINALWIDTH" val="200.278"/>
  <p:tag name="LATEXADDIN" val="\documentclass{article}&#10;\usepackage{amsmath}&#10;\usepackage{chemformula}&#10;\pagestyle{empty}&#10;\begin{document}&#10;&#10;\begin{equation*}&#10;\epsilon_{v\delta\gamma}&#10;\end{equation*}&#10;&#10;&#10;\end{document}"/>
  <p:tag name="IGUANATEXSIZE" val="20"/>
  <p:tag name="IGUANATEXCURSOR" val="135"/>
  <p:tag name="TRANSPARENCY" val="Wahr"/>
  <p:tag name="FILENAME" val=""/>
  <p:tag name="LATEXENGINEID" val="1"/>
  <p:tag name="TEMPFOLDER" val="C: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917"/>
  <p:tag name="ORIGINALWIDTH" val="888.874"/>
  <p:tag name="LATEXADDIN" val="\documentclass{article}&#10;\usepackage{amsmath}&#10;\usepackage{chemformula}&#10;\pagestyle{empty}&#10;\begin{document}&#10;&#10;\begin{equation*}&#10;\sigma_{I_{v\tau}}=\frac{\partial^2 E}{\partial B_v\partial \mu_{I\tau}}&#10;\end{equation*}&#10;&#10;&#10;\end{document}"/>
  <p:tag name="IGUANATEXSIZE" val="20"/>
  <p:tag name="IGUANATEXCURSOR" val="187"/>
  <p:tag name="TRANSPARENCY" val="Wahr"/>
  <p:tag name="FILENAME" val=""/>
  <p:tag name="LATEXENGINEID" val="1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.87567"/>
  <p:tag name="ORIGINALWIDTH" val="719.7074"/>
  <p:tag name="LATEXADDIN" val="\documentclass{article}&#10;\usepackage{amsmath}&#10;\usepackage{chemformula}&#10;\pagestyle{empty}&#10;\begin{document}&#10;&#10;\begin{equation*}&#10;J_\nu^{B_{\tau},k}(\boldsymbol r)=\frac{\partial J^k_\nu(\boldsymbol r)}{\partial B_\tau}=\sum_{\mu\nu}D_{\mu\nu}^k\frac{\partial\chi_\mu^*(\boldsymbol r)}{\partial B_\tau}\frac{\partial \tilde h(\boldsymbol r)}{\partial m^K_v}\chi_\nu(\boldsymbol r)+\sum_{\mu\nu}D_{\mu\nu}^k&#10;\chi^*_\mu(\boldsymbol r)\frac{\partial\tilde h(\boldsymbol r)}{\partial m_v^K}\frac{\partial\chi_\nu(\boldsymbol r)}{\partial B_\tau}&#10;\end{equation*}&#10;&#10;&#10;\end{document}"/>
  <p:tag name="IGUANATEXSIZE" val="20"/>
  <p:tag name="IGUANATEXCURSOR" val="376"/>
  <p:tag name="TRANSPARENCY" val="Wahr"/>
  <p:tag name="FILENAME" val=""/>
  <p:tag name="LATEXENGINEID" val="1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9449"/>
  <p:tag name="ORIGINALWIDTH" val="719.7074"/>
  <p:tag name="LATEXADDIN" val="\documentclass{article}&#10;\usepackage{amsmath}&#10;\usepackage{chemformula}&#10;\pagestyle{empty}&#10;\begin{document}&#10;&#10;\begin{equation*}&#10;+\sum_{\mu\nu}\frac{\partial D_{\mu\nu}^k}{\partial B_\tau}\chi_\mu^*(\boldsymbol r)\frac{\partial \tilde h(\boldsymbol r)}{\partial m^K_v}\chi_\nu(\boldsymbol r)-\epsilon_{v\tau\delta}\left[\sum_{\mu\nu}D_{\mu\nu}^k \chi^*_\mu(\boldsymbol r)\frac{\partial^2\tilde h(\boldsymbol r)}{\partial m_v^K\partial B_\tau}\chi_\nu(\boldsymbol r)\right]&#10;\end{equation*}&#10;&#10;&#10;\end{document}"/>
  <p:tag name="IGUANATEXSIZE" val="20"/>
  <p:tag name="IGUANATEXCURSOR" val="297"/>
  <p:tag name="TRANSPARENCY" val="Wahr"/>
  <p:tag name="FILENAME" val=""/>
  <p:tag name="LATEXENGINEID" val="1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5199"/>
  <p:tag name="ORIGINALWIDTH" val="449.3127"/>
  <p:tag name="LATEXADDIN" val="\documentclass{article}&#10;\usepackage{amsmath}&#10;\usepackage{chemformula}&#10;\pagestyle{empty}&#10;\begin{document}&#10;&#10;\begin{equation*}&#10;J_\nu^{B_{\tau},k}(\boldsymbol r)&#10;\end{equation*}&#10;&#10;&#10;\end{document}"/>
  <p:tag name="IGUANATEXSIZE" val="20"/>
  <p:tag name="IGUANATEXCURSOR" val="157"/>
  <p:tag name="TRANSPARENCY" val="Wahr"/>
  <p:tag name="FILENAME" val=""/>
  <p:tag name="LATEXENGINEID" val="1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2.0519"/>
  <p:tag name="ORIGINALWIDTH" val="2308.822"/>
  <p:tag name="LATEXADDIN" val="\documentclass{article}&#10;\usepackage{amsmath}&#10;\usepackage{chemformula}&#10;\pagestyle{empty}&#10;\begin{document}&#10;&#10;\begin{equation*}&#10;D_{\mu\nu}^{B_v}=\frac{\partial D_{\mu\nu}}{\partial B_{v}}=2\left[\sum_{i=1}^{N_{\text{occ}}}c_{\mu i}^*c_{\nu i}^{B_v}+(c_{\mu i}^{B_v})^*c_{\nu i}\right]&#10;\end{equation*}&#10;&#10;&#10;\end{document}"/>
  <p:tag name="IGUANATEXSIZE" val="20"/>
  <p:tag name="IGUANATEXCURSOR" val="262"/>
  <p:tag name="TRANSPARENCY" val="Wahr"/>
  <p:tag name="FILENAME" val=""/>
  <p:tag name="LATEXENGINEID" val="1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8.8028"/>
  <p:tag name="ORIGINALWIDTH" val="930.1298"/>
  <p:tag name="LATEXADDIN" val="\documentclass{article}&#10;\usepackage{amsmath}&#10;\usepackage{chemformula}&#10;\pagestyle{empty}&#10;\begin{document}&#10;&#10;\begin{equation*}&#10;c_i^{B_v}=\sum_{p=1}^{N_{\text{MO}}}U_{pi}^{B_v}c_p&#10;\end{equation*}&#10;&#10;&#10;\end{document}"/>
  <p:tag name="IGUANATEXSIZE" val="20"/>
  <p:tag name="IGUANATEXCURSOR" val="175"/>
  <p:tag name="TRANSPARENCY" val="Wahr"/>
  <p:tag name="FILENAME" val=""/>
  <p:tag name="LATEXENGINEID" val="1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.2721"/>
  <p:tag name="ORIGINALWIDTH" val="901.6259"/>
  <p:tag name="LATEXADDIN" val="\documentclass{article}&#10;\usepackage{amsmath}&#10;\usepackage{chemformula}&#10;\pagestyle{empty}&#10;\begin{document}&#10;&#10;\begin{equation*}&#10;\chi_\mu=\chi_\mu^0\exp(\Lambda_\mu)&#10;\end{equation*}&#10;&#10;&#10;\end{document}"/>
  <p:tag name="IGUANATEXSIZE" val="20"/>
  <p:tag name="IGUANATEXCURSOR" val="144"/>
  <p:tag name="TRANSPARENCY" val="Wahr"/>
  <p:tag name="FILENAME" val=""/>
  <p:tag name="LATEXENGINEID" val="1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853"/>
  <p:tag name="ORIGINALWIDTH" val="1159.662"/>
  <p:tag name="LATEXADDIN" val="\documentclass{article}&#10;\usepackage{amsmath}&#10;\usepackage{chemformula}&#10;\pagestyle{empty}&#10;\begin{document}&#10;&#10;\begin{equation*}&#10;\Lambda_\mu=-\frac{i}{2c}(\boldsymbol R_\mu \times \boldsymbol r)\boldsymbol B&#10;\end{equation*}&#10;&#10;&#10;\end{document}"/>
  <p:tag name="IGUANATEXSIZE" val="20"/>
  <p:tag name="IGUANATEXCURSOR" val="174"/>
  <p:tag name="TRANSPARENCY" val="Wahr"/>
  <p:tag name="FILENAME" val=""/>
  <p:tag name="LATEXENGINEID" val="1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350.518"/>
  <p:tag name="OUTPUTDPI" val="1200"/>
  <p:tag name="LATEXADDIN" val="\documentclass{article}&#10;\usepackage{amsmath}&#10;\usepackage{chemformula}&#10;\pagestyle{empty}&#10;\begin{document}&#10;&#10;\begin{equation*}&#10;q_i(\varepsilon=\infty)&#10;\end{equation*}&#10;&#10;&#10;\end{document}"/>
  <p:tag name="IGUANATEXSIZE" val="20"/>
  <p:tag name="IGUANATEXCURSOR" val="147"/>
  <p:tag name="TRANSPARENCY" val="Wahr"/>
  <p:tag name="FILENAME" val=""/>
  <p:tag name="INPUTTYPE" val="0"/>
  <p:tag name="LATEXENGINEID" val="1"/>
  <p:tag name="TEMPFOLDER" val="C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6.50339"/>
  <p:tag name="ORIGINALWIDTH" val="52.50268"/>
  <p:tag name="OUTPUTDPI" val="1200"/>
  <p:tag name="LATEXADDIN" val="\documentclass{article}&#10;\usepackage{amsmath}&#10;\usepackage{chemformula}&#10;\pagestyle{empty}&#10;\begin{document}&#10;&#10;\begin{equation*}&#10;\boldsymbol{t}_i&#10;\end{equation*}&#10;&#10;&#10;\end{document}"/>
  <p:tag name="IGUANATEXSIZE" val="20"/>
  <p:tag name="IGUANATEXCURSOR" val="138"/>
  <p:tag name="TRANSPARENCY" val="Wahr"/>
  <p:tag name="FILENAME" val=""/>
  <p:tag name="INPUTTYPE" val="0"/>
  <p:tag name="LATEXENGINEID" val="1"/>
  <p:tag name="TEMPFOLDER" val="C:\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842.0433"/>
  <p:tag name="OUTPUTDPI" val="1200"/>
  <p:tag name="LATEXADDIN" val="\documentclass{article}&#10;\usepackage{amsmath}&#10;\usepackage{chemformula}&#10;\pagestyle{empty}&#10;\begin{document}&#10;&#10;\begin{equation*}&#10;q_i({\varepsilon})=f(\varepsilon)\cdot q_i(\varepsilon=\infty)&#10;\end{equation*}&#10;&#10;&#10;\end{document}"/>
  <p:tag name="IGUANATEXSIZE" val="20"/>
  <p:tag name="IGUANATEXCURSOR" val="142"/>
  <p:tag name="TRANSPARENCY" val="Wahr"/>
  <p:tag name="FILENAME" val=""/>
  <p:tag name="INPUTTYPE" val="0"/>
  <p:tag name="LATEXENGINEID" val="1"/>
  <p:tag name="TEMPFOLDER" val="C:\temp\"/>
</p:tagLst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KIT-PPT_Master_dt_2016</Template>
  <TotalTime>0</TotalTime>
  <Words>1046</Words>
  <Application>Microsoft Office PowerPoint</Application>
  <PresentationFormat>Bildschirmpräsentation (4:3)</PresentationFormat>
  <Paragraphs>310</Paragraphs>
  <Slides>45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Arial</vt:lpstr>
      <vt:lpstr>Symbol</vt:lpstr>
      <vt:lpstr>Times</vt:lpstr>
      <vt:lpstr>Times New Roman</vt:lpstr>
      <vt:lpstr>Wingdings</vt:lpstr>
      <vt:lpstr>KIT-PPT_Master_dt_2016</vt:lpstr>
      <vt:lpstr>Equation</vt:lpstr>
      <vt:lpstr>PowerPoint-Präsentation</vt:lpstr>
      <vt:lpstr>Overview</vt:lpstr>
      <vt:lpstr>Theory</vt:lpstr>
      <vt:lpstr>Chemical shieldings with Effective Core Potentials</vt:lpstr>
      <vt:lpstr>Environmental / solvent effects</vt:lpstr>
      <vt:lpstr>Environmental / solvent effects</vt:lpstr>
      <vt:lpstr>Efficiency - RI-J approximation </vt:lpstr>
      <vt:lpstr>Efficiency - MARI-J approximation </vt:lpstr>
      <vt:lpstr>Efficiency – further improvements</vt:lpstr>
      <vt:lpstr>PowerPoint-Präsentation</vt:lpstr>
      <vt:lpstr>GIMIC calculations</vt:lpstr>
      <vt:lpstr>GIMIC calculations</vt:lpstr>
      <vt:lpstr>GIMIC calculations</vt:lpstr>
      <vt:lpstr>Visualization of the current density</vt:lpstr>
      <vt:lpstr>Integration of the current density</vt:lpstr>
      <vt:lpstr>Application: [Hg8Te8(Te2)4]8–</vt:lpstr>
      <vt:lpstr>Application: [Hg8Te8(Te2)4]8–</vt:lpstr>
      <vt:lpstr>Toroidal Carbon Nanotubes (TCNT)</vt:lpstr>
      <vt:lpstr>Carbon Nanotubes (CNT) - chirality </vt:lpstr>
      <vt:lpstr>Carbon Nanotubes (CNT) - chirality </vt:lpstr>
      <vt:lpstr>Toroidal Carbon Nanotubes </vt:lpstr>
      <vt:lpstr>TCNT with pentagons and heptagons</vt:lpstr>
      <vt:lpstr>TCNT with pentagons and heptagons</vt:lpstr>
      <vt:lpstr>TCNT with pentagons and heptagons</vt:lpstr>
      <vt:lpstr>TCNT with pentagons and heptagons</vt:lpstr>
      <vt:lpstr>TCNT with pentagons and heptagons</vt:lpstr>
      <vt:lpstr>TCNT with pentagons and heptagons</vt:lpstr>
      <vt:lpstr>TCNT with pentagons and heptagons</vt:lpstr>
      <vt:lpstr>TCNT with pentagons and heptagons</vt:lpstr>
      <vt:lpstr>TCNT with pentagons and heptagons</vt:lpstr>
      <vt:lpstr>TCNT with pentagons and heptagons</vt:lpstr>
      <vt:lpstr>TCNT with pentagons and heptagons</vt:lpstr>
      <vt:lpstr>Net currents in TCNT</vt:lpstr>
      <vt:lpstr>Net currents in TCNT</vt:lpstr>
      <vt:lpstr>Net currents in TCNT</vt:lpstr>
      <vt:lpstr>Net currents in TCNT</vt:lpstr>
      <vt:lpstr>Net currents in TCNT</vt:lpstr>
      <vt:lpstr>Net currents in TCNT</vt:lpstr>
      <vt:lpstr>Net currents in TCNT</vt:lpstr>
      <vt:lpstr>Energies in TCNT</vt:lpstr>
      <vt:lpstr>Functional denpendence</vt:lpstr>
      <vt:lpstr>Functional denpendence</vt:lpstr>
      <vt:lpstr>Conclusions for TCNT (so far)</vt:lpstr>
      <vt:lpstr>Acknowledgement </vt:lpstr>
      <vt:lpstr>PowerPoint-Präsentation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Voll</dc:creator>
  <cp:lastModifiedBy>Kevin Reiter</cp:lastModifiedBy>
  <cp:revision>356</cp:revision>
  <cp:lastPrinted>2018-05-08T09:30:48Z</cp:lastPrinted>
  <dcterms:created xsi:type="dcterms:W3CDTF">2015-12-26T12:20:34Z</dcterms:created>
  <dcterms:modified xsi:type="dcterms:W3CDTF">2018-05-08T13:04:34Z</dcterms:modified>
</cp:coreProperties>
</file>